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6" r:id="rId2"/>
    <p:sldId id="297" r:id="rId3"/>
    <p:sldId id="289" r:id="rId4"/>
    <p:sldId id="292" r:id="rId5"/>
    <p:sldId id="293" r:id="rId6"/>
    <p:sldId id="294" r:id="rId7"/>
    <p:sldId id="304" r:id="rId8"/>
    <p:sldId id="295" r:id="rId9"/>
    <p:sldId id="305" r:id="rId10"/>
    <p:sldId id="306" r:id="rId11"/>
    <p:sldId id="300" r:id="rId12"/>
    <p:sldId id="281" r:id="rId13"/>
    <p:sldId id="301" r:id="rId14"/>
    <p:sldId id="303" r:id="rId15"/>
    <p:sldId id="286" r:id="rId16"/>
    <p:sldId id="287" r:id="rId17"/>
    <p:sldId id="299" r:id="rId18"/>
    <p:sldId id="308" r:id="rId19"/>
    <p:sldId id="290" r:id="rId20"/>
    <p:sldId id="291" r:id="rId21"/>
    <p:sldId id="288" r:id="rId22"/>
    <p:sldId id="298" r:id="rId23"/>
    <p:sldId id="307" r:id="rId24"/>
    <p:sldId id="302" r:id="rId2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66824" autoAdjust="0"/>
  </p:normalViewPr>
  <p:slideViewPr>
    <p:cSldViewPr snapToGrid="0">
      <p:cViewPr varScale="1">
        <p:scale>
          <a:sx n="76" d="100"/>
          <a:sy n="76" d="100"/>
        </p:scale>
        <p:origin x="91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D24F2-DDB4-4151-B04F-341480F80E3A}" type="datetimeFigureOut">
              <a:rPr lang="zh-HK" altLang="en-US" smtClean="0"/>
              <a:t>27/9/2024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A71B5-3E4E-4D9A-8B75-95BA62CFC33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9917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  <a:p>
            <a:pPr marL="228600" indent="-228600">
              <a:buAutoNum type="arabicPeriod"/>
            </a:pPr>
            <a:r>
              <a:rPr lang="zh-TW" altLang="en-US" dirty="0"/>
              <a:t>大家好機場民航組嘅助理電子督察蔡家武</a:t>
            </a:r>
            <a:endParaRPr lang="en-US" altLang="zh-TW" dirty="0"/>
          </a:p>
          <a:p>
            <a:r>
              <a:rPr lang="en-US" altLang="zh-TW" dirty="0"/>
              <a:t>2.  </a:t>
            </a:r>
            <a:r>
              <a:rPr lang="zh-TW" altLang="en-US" dirty="0"/>
              <a:t>我哋民航組主要係服務政府兩個部門嘅</a:t>
            </a:r>
            <a:r>
              <a:rPr lang="en-US" altLang="zh-TW" dirty="0"/>
              <a:t>, </a:t>
            </a:r>
            <a:r>
              <a:rPr lang="zh-TW" altLang="en-US" dirty="0"/>
              <a:t>一個係香港嘅天文台</a:t>
            </a:r>
            <a:r>
              <a:rPr lang="en-US" altLang="zh-TW" dirty="0"/>
              <a:t>, </a:t>
            </a:r>
            <a:r>
              <a:rPr lang="zh-TW" altLang="en-US" dirty="0"/>
              <a:t>另一個係當然就係民航處啦</a:t>
            </a:r>
          </a:p>
          <a:p>
            <a:r>
              <a:rPr lang="en-US" altLang="zh-TW" dirty="0"/>
              <a:t>3. </a:t>
            </a:r>
            <a:r>
              <a:rPr lang="zh-TW" altLang="en-US" dirty="0"/>
              <a:t>而我哋嘅工作呢大致上都分開咗兩個大範疇嘅</a:t>
            </a:r>
          </a:p>
          <a:p>
            <a:r>
              <a:rPr lang="en-US" altLang="zh-TW" dirty="0"/>
              <a:t># </a:t>
            </a:r>
            <a:r>
              <a:rPr lang="zh-TW" altLang="en-US" dirty="0"/>
              <a:t>一個就係主要講緊機場島裏面嘅設施</a:t>
            </a:r>
            <a:r>
              <a:rPr lang="en-US" altLang="zh-TW" dirty="0"/>
              <a:t>, </a:t>
            </a:r>
            <a:r>
              <a:rPr lang="zh-TW" altLang="en-US" dirty="0"/>
              <a:t>包括機場跑道</a:t>
            </a:r>
            <a:r>
              <a:rPr lang="en-US" altLang="zh-TW" dirty="0"/>
              <a:t>, </a:t>
            </a:r>
            <a:r>
              <a:rPr lang="zh-TW" altLang="en-US" dirty="0"/>
              <a:t>機場正副控制塔</a:t>
            </a:r>
            <a:r>
              <a:rPr lang="en-US" altLang="zh-TW" dirty="0"/>
              <a:t>, </a:t>
            </a:r>
            <a:r>
              <a:rPr lang="zh-TW" altLang="en-US" dirty="0"/>
              <a:t>還有民航處總部既設施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78262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Mobile apps </a:t>
            </a:r>
            <a:r>
              <a:rPr lang="zh-TW" altLang="en-US" dirty="0"/>
              <a:t>隨時隨地都可以睇到障礙物燈既情況</a:t>
            </a:r>
            <a:r>
              <a:rPr lang="en-US" altLang="zh-TW" dirty="0"/>
              <a:t>, </a:t>
            </a:r>
            <a:r>
              <a:rPr lang="zh-TW" altLang="en-US" dirty="0"/>
              <a:t>還可以做開關動作</a:t>
            </a:r>
            <a:endParaRPr lang="en-US" altLang="zh-TW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797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11-12	</a:t>
            </a:r>
            <a:r>
              <a:rPr lang="zh-TW" altLang="en-US" dirty="0"/>
              <a:t>除左呢套訊號監測系統之外</a:t>
            </a:r>
            <a:r>
              <a:rPr lang="en-US" altLang="zh-TW" dirty="0"/>
              <a:t>, </a:t>
            </a:r>
            <a:r>
              <a:rPr lang="zh-TW" altLang="en-US" dirty="0"/>
              <a:t>我地仲加設左一套</a:t>
            </a:r>
            <a:r>
              <a:rPr lang="en-US" altLang="zh-TW" dirty="0"/>
              <a:t>CCTV</a:t>
            </a:r>
            <a:r>
              <a:rPr lang="zh-TW" altLang="en-US" dirty="0"/>
              <a:t>系統</a:t>
            </a:r>
            <a:r>
              <a:rPr lang="en-US" altLang="zh-TW" dirty="0"/>
              <a:t>, </a:t>
            </a:r>
            <a:r>
              <a:rPr lang="zh-TW" altLang="en-US" dirty="0"/>
              <a:t>影像訊號經一系列遠距離</a:t>
            </a:r>
            <a:r>
              <a:rPr lang="en-US" altLang="zh-TW" dirty="0"/>
              <a:t>WIFI</a:t>
            </a:r>
            <a:r>
              <a:rPr lang="zh-TW" altLang="en-US" dirty="0"/>
              <a:t>裝置傳送返去民航處總部</a:t>
            </a:r>
            <a:r>
              <a:rPr lang="en-US" altLang="zh-TW" dirty="0"/>
              <a:t>,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8955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11-12	</a:t>
            </a:r>
            <a:r>
              <a:rPr lang="zh-TW" altLang="en-US" dirty="0"/>
              <a:t>除左呢套訊號監測系統之外</a:t>
            </a:r>
            <a:r>
              <a:rPr lang="en-US" altLang="zh-TW" dirty="0"/>
              <a:t>, </a:t>
            </a:r>
            <a:r>
              <a:rPr lang="zh-TW" altLang="en-US" dirty="0"/>
              <a:t>我地仲加設左一套</a:t>
            </a:r>
            <a:r>
              <a:rPr lang="en-US" altLang="zh-TW" dirty="0"/>
              <a:t>CCTV</a:t>
            </a:r>
            <a:r>
              <a:rPr lang="zh-TW" altLang="en-US" dirty="0"/>
              <a:t>系統</a:t>
            </a:r>
            <a:r>
              <a:rPr lang="en-US" altLang="zh-TW" dirty="0"/>
              <a:t>, </a:t>
            </a:r>
            <a:r>
              <a:rPr lang="zh-TW" altLang="en-US" dirty="0"/>
              <a:t>影像訊號經一系列遠距離</a:t>
            </a:r>
            <a:r>
              <a:rPr lang="en-US" altLang="zh-TW" dirty="0"/>
              <a:t>WIFI</a:t>
            </a:r>
            <a:r>
              <a:rPr lang="zh-TW" altLang="en-US" dirty="0"/>
              <a:t>裝置傳送返去民航處總部</a:t>
            </a:r>
            <a:r>
              <a:rPr lang="en-US" altLang="zh-TW" dirty="0"/>
              <a:t>,</a:t>
            </a:r>
          </a:p>
          <a:p>
            <a:r>
              <a:rPr lang="en-US" altLang="zh-TW" dirty="0"/>
              <a:t>13.	</a:t>
            </a:r>
            <a:r>
              <a:rPr lang="zh-TW" altLang="en-US" dirty="0"/>
              <a:t>在民航處總部設有</a:t>
            </a:r>
            <a:r>
              <a:rPr lang="en-US" altLang="zh-TW" dirty="0"/>
              <a:t>24</a:t>
            </a:r>
            <a:r>
              <a:rPr lang="zh-TW" altLang="en-US" dirty="0"/>
              <a:t>小時全天候無線電信號監控系統，實時遠程監控航空障礙燈基站的運作情況。如果出現問題都可以第一時間知道</a:t>
            </a:r>
            <a:r>
              <a:rPr lang="en-US" altLang="zh-TW" dirty="0"/>
              <a:t>, </a:t>
            </a:r>
            <a:r>
              <a:rPr lang="zh-TW" altLang="en-US" dirty="0"/>
              <a:t>可以盡快跟進</a:t>
            </a:r>
            <a:r>
              <a:rPr lang="en-US" altLang="zh-TW" dirty="0"/>
              <a:t>.</a:t>
            </a:r>
            <a:r>
              <a:rPr lang="zh-TW" altLang="en-US" dirty="0"/>
              <a:t>當更既同事就可以比以前更輕鬆監控到各個山上既航空障礙燈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6907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13.	</a:t>
            </a:r>
            <a:r>
              <a:rPr lang="zh-TW" altLang="en-US" dirty="0"/>
              <a:t>在民航處總部設有</a:t>
            </a:r>
            <a:r>
              <a:rPr lang="en-US" altLang="zh-TW" dirty="0"/>
              <a:t>24</a:t>
            </a:r>
            <a:r>
              <a:rPr lang="zh-TW" altLang="en-US" dirty="0"/>
              <a:t>小時全天候無線電信號監控系統，實時遠程監控航空障礙燈基站的運作情況。如果出現問題都可以第一時間知道</a:t>
            </a:r>
            <a:r>
              <a:rPr lang="en-US" altLang="zh-TW" dirty="0"/>
              <a:t>, </a:t>
            </a:r>
            <a:r>
              <a:rPr lang="zh-TW" altLang="en-US" dirty="0"/>
              <a:t>可以盡快跟進</a:t>
            </a:r>
            <a:r>
              <a:rPr lang="en-US" altLang="zh-TW" dirty="0"/>
              <a:t>.</a:t>
            </a:r>
            <a:r>
              <a:rPr lang="zh-TW" altLang="en-US" dirty="0"/>
              <a:t>當更既同事就可以比以前更輕鬆監控到各個山上既航空障礙燈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012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14.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呢九個山頭燈站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大部份都要徒步上去做維修既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有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D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仲要行一個鐘以上先可以到達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我地山上既維修工作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最難既唔係維修設備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而係要睇個天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無論炎熱既天氣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好凍既天氣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有需要時我地就要上山做維修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當然啦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天氣惡劣係唔會上山既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7877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15.	</a:t>
            </a:r>
            <a:r>
              <a:rPr lang="zh-HK" altLang="en-US" dirty="0"/>
              <a:t>山上維修情況</a:t>
            </a:r>
            <a:r>
              <a:rPr lang="en-US" altLang="zh-HK" dirty="0"/>
              <a:t>. </a:t>
            </a:r>
            <a:r>
              <a:rPr lang="zh-HK" altLang="en-US" dirty="0"/>
              <a:t>每年最少都要上去做一次例行檢查</a:t>
            </a:r>
            <a:r>
              <a:rPr lang="en-US" altLang="zh-HK" dirty="0"/>
              <a:t>, </a:t>
            </a:r>
            <a:r>
              <a:rPr lang="zh-HK" altLang="en-US" dirty="0"/>
              <a:t>每天都要帶備一</a:t>
            </a:r>
            <a:r>
              <a:rPr lang="en-US" altLang="zh-HK" dirty="0"/>
              <a:t>D</a:t>
            </a:r>
            <a:r>
              <a:rPr lang="zh-HK" altLang="en-US" dirty="0"/>
              <a:t>重要既</a:t>
            </a:r>
            <a:r>
              <a:rPr lang="en-US" altLang="zh-HK" dirty="0"/>
              <a:t>SPARE </a:t>
            </a:r>
            <a:r>
              <a:rPr lang="zh-HK" altLang="en-US" dirty="0"/>
              <a:t>以備不時之需</a:t>
            </a:r>
            <a:r>
              <a:rPr lang="en-US" altLang="zh-HK" dirty="0"/>
              <a:t>. UPS</a:t>
            </a:r>
            <a:r>
              <a:rPr lang="zh-HK" altLang="en-US" dirty="0"/>
              <a:t>電池</a:t>
            </a:r>
            <a:r>
              <a:rPr lang="en-US" altLang="zh-HK" dirty="0"/>
              <a:t>, </a:t>
            </a:r>
            <a:r>
              <a:rPr lang="zh-HK" altLang="en-US" dirty="0"/>
              <a:t>無線電機</a:t>
            </a:r>
            <a:r>
              <a:rPr lang="en-US" altLang="zh-HK" dirty="0"/>
              <a:t>, RELAY, SWITCH, CHARGER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8340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 startAt="16"/>
            </a:pPr>
            <a:r>
              <a:rPr lang="zh-TW" altLang="en-US" dirty="0"/>
              <a:t>屯門 </a:t>
            </a:r>
            <a:r>
              <a:rPr lang="en-US" altLang="zh-TW" dirty="0"/>
              <a:t>1</a:t>
            </a:r>
            <a:r>
              <a:rPr lang="zh-TW" altLang="en-US" dirty="0"/>
              <a:t>號站緊急維修</a:t>
            </a:r>
            <a:r>
              <a:rPr lang="en-US" altLang="zh-TW" dirty="0"/>
              <a:t>, </a:t>
            </a:r>
            <a:r>
              <a:rPr lang="zh-TW" altLang="en-US" dirty="0"/>
              <a:t>落山既時修已經入夜了</a:t>
            </a:r>
            <a:endParaRPr lang="en-US" altLang="zh-TW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r>
              <a:rPr lang="zh-TW" altLang="en-US" dirty="0"/>
              <a:t>總結</a:t>
            </a:r>
            <a:r>
              <a:rPr lang="en-US" altLang="zh-TW" dirty="0"/>
              <a:t>:</a:t>
            </a:r>
            <a:endParaRPr lang="en-US" altLang="zh-HK" dirty="0"/>
          </a:p>
          <a:p>
            <a:pPr marL="0" indent="0">
              <a:buNone/>
            </a:pPr>
            <a:r>
              <a:rPr lang="zh-TW" altLang="en-US" dirty="0"/>
              <a:t>航空障礙燈由最早期用既氖氣燈 到而家用緊既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  <a:r>
              <a:rPr lang="en-US" altLang="zh-TW" dirty="0"/>
              <a:t>, </a:t>
            </a:r>
          </a:p>
          <a:p>
            <a:pPr marL="0" indent="0">
              <a:buNone/>
            </a:pPr>
            <a:r>
              <a:rPr lang="zh-TW" altLang="en-US" dirty="0"/>
              <a:t>由只有巿電供應</a:t>
            </a:r>
            <a:r>
              <a:rPr lang="en-US" altLang="zh-TW" dirty="0"/>
              <a:t>, </a:t>
            </a:r>
            <a:r>
              <a:rPr lang="zh-TW" altLang="en-US" dirty="0"/>
              <a:t>到而家有電池燈作後備之用</a:t>
            </a:r>
          </a:p>
          <a:p>
            <a:pPr marL="0" indent="0">
              <a:buNone/>
            </a:pPr>
            <a:r>
              <a:rPr lang="zh-TW" altLang="en-US" dirty="0"/>
              <a:t>由只能靠雙眼用望遠鏡去監測開燈情況</a:t>
            </a:r>
            <a:r>
              <a:rPr lang="en-US" altLang="zh-TW" dirty="0"/>
              <a:t>, </a:t>
            </a:r>
            <a:r>
              <a:rPr lang="zh-TW" altLang="en-US" dirty="0"/>
              <a:t>到而家有無線電既訊號監控</a:t>
            </a:r>
            <a:r>
              <a:rPr lang="en-US" altLang="zh-TW" dirty="0"/>
              <a:t>, CCTV</a:t>
            </a:r>
          </a:p>
          <a:p>
            <a:pPr marL="0" indent="0">
              <a:buNone/>
            </a:pPr>
            <a:r>
              <a:rPr lang="zh-TW" altLang="en-US" dirty="0"/>
              <a:t>呢</a:t>
            </a:r>
            <a:r>
              <a:rPr lang="en-US" altLang="zh-TW" dirty="0"/>
              <a:t>D </a:t>
            </a:r>
            <a:r>
              <a:rPr lang="zh-TW" altLang="en-US" dirty="0"/>
              <a:t>全部都係我地機電同事將建議一步一步實踐既成果</a:t>
            </a:r>
          </a:p>
          <a:p>
            <a:pPr marL="0" indent="0">
              <a:buNone/>
            </a:pP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9584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39205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我地民航組外站既工作仲有好多</a:t>
            </a:r>
            <a:r>
              <a:rPr lang="en-US" altLang="zh-TW" dirty="0"/>
              <a:t>, </a:t>
            </a:r>
            <a:r>
              <a:rPr lang="zh-TW" altLang="en-US" dirty="0"/>
              <a:t>就好似天文台既氣象站</a:t>
            </a:r>
            <a:r>
              <a:rPr lang="en-US" altLang="zh-TW" dirty="0"/>
              <a:t>, </a:t>
            </a:r>
            <a:r>
              <a:rPr lang="zh-TW" altLang="en-US" dirty="0"/>
              <a:t>係海上面既浮泡</a:t>
            </a:r>
            <a:r>
              <a:rPr lang="en-US" altLang="zh-TW" dirty="0"/>
              <a:t>, </a:t>
            </a:r>
            <a:r>
              <a:rPr lang="zh-TW" altLang="en-US" dirty="0"/>
              <a:t>係機場既</a:t>
            </a:r>
            <a:r>
              <a:rPr lang="en-US" altLang="zh-TW" dirty="0"/>
              <a:t>, </a:t>
            </a:r>
            <a:r>
              <a:rPr lang="zh-TW" altLang="en-US" dirty="0"/>
              <a:t>仲有係山上同外島</a:t>
            </a:r>
            <a:endParaRPr lang="en-US" altLang="zh-TW" dirty="0"/>
          </a:p>
          <a:p>
            <a:r>
              <a:rPr lang="zh-TW" altLang="en-US" dirty="0"/>
              <a:t>希望下次有機會再分享比大家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4332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今日我分享到呢到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多謝大家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754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# </a:t>
            </a:r>
            <a:r>
              <a:rPr lang="zh-TW" altLang="en-US" dirty="0"/>
              <a:t>而另一個主要工作呢我哋稱之為外站嘅工作</a:t>
            </a:r>
            <a:r>
              <a:rPr lang="en-US" altLang="zh-TW" dirty="0"/>
              <a:t>, </a:t>
            </a:r>
            <a:r>
              <a:rPr lang="zh-TW" altLang="en-US" dirty="0"/>
              <a:t>顧名思義就係指機場島以外既工作</a:t>
            </a:r>
            <a:r>
              <a:rPr lang="en-US" altLang="zh-TW" dirty="0"/>
              <a:t>, </a:t>
            </a:r>
          </a:p>
          <a:p>
            <a:r>
              <a:rPr lang="en-US" altLang="zh-TW" dirty="0"/>
              <a:t># </a:t>
            </a:r>
            <a:r>
              <a:rPr lang="zh-TW" altLang="en-US" dirty="0"/>
              <a:t>裏面包括民航處同天文台嘅雷達站，天文台嘅自動氣象監測裝置</a:t>
            </a:r>
            <a:r>
              <a:rPr lang="en-US" altLang="zh-TW" dirty="0"/>
              <a:t>, </a:t>
            </a:r>
            <a:r>
              <a:rPr lang="zh-TW" altLang="en-US" dirty="0"/>
              <a:t>天文台既氣像浮漂</a:t>
            </a:r>
            <a:r>
              <a:rPr lang="en-US" altLang="zh-TW" dirty="0"/>
              <a:t>, </a:t>
            </a:r>
            <a:r>
              <a:rPr lang="zh-TW" altLang="en-US" dirty="0"/>
              <a:t>同埋陣間會同大家介紹嘅航空障礙燈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2069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民航處嘅航空障礙就遍布機場附近嘅山頭包括喺屯門</a:t>
            </a:r>
            <a:r>
              <a:rPr lang="en-US" altLang="zh-TW" dirty="0"/>
              <a:t>, </a:t>
            </a:r>
            <a:r>
              <a:rPr lang="zh-TW" altLang="en-US" dirty="0"/>
              <a:t>大欖</a:t>
            </a:r>
            <a:r>
              <a:rPr lang="en-US" altLang="zh-TW" dirty="0"/>
              <a:t>, </a:t>
            </a:r>
            <a:r>
              <a:rPr lang="zh-TW" altLang="en-US" dirty="0"/>
              <a:t>荃灣青衣和大嶼山嘅，提示機師飛經附近山嶺時注意飛行安全</a:t>
            </a:r>
            <a:r>
              <a:rPr lang="en-US" altLang="zh-TW" dirty="0"/>
              <a:t>.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16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呢</a:t>
            </a:r>
            <a:r>
              <a:rPr lang="en-US" altLang="zh-TW" dirty="0"/>
              <a:t>3</a:t>
            </a:r>
            <a:r>
              <a:rPr lang="zh-TW" altLang="en-US" dirty="0"/>
              <a:t>盞係唔同時期既障礙物燈</a:t>
            </a:r>
            <a:r>
              <a:rPr lang="en-US" altLang="zh-TW" dirty="0"/>
              <a:t>, </a:t>
            </a:r>
            <a:r>
              <a:rPr lang="zh-TW" altLang="en-US" dirty="0"/>
              <a:t>最早期既氖光燈</a:t>
            </a:r>
            <a:r>
              <a:rPr lang="en-US" altLang="zh-TW" dirty="0"/>
              <a:t>, 2014</a:t>
            </a:r>
            <a:r>
              <a:rPr lang="zh-TW" altLang="en-US" dirty="0"/>
              <a:t>年開始換既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  <a:r>
              <a:rPr lang="en-US" altLang="zh-TW" dirty="0"/>
              <a:t>, </a:t>
            </a:r>
            <a:r>
              <a:rPr lang="zh-TW" altLang="en-US" dirty="0"/>
              <a:t>最新款既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  <a:endParaRPr lang="en-US" altLang="zh-TW" dirty="0"/>
          </a:p>
          <a:p>
            <a:r>
              <a:rPr lang="zh-TW" altLang="en-US" dirty="0"/>
              <a:t>氖光</a:t>
            </a:r>
            <a:r>
              <a:rPr lang="en-US" altLang="zh-TW" dirty="0"/>
              <a:t>-30-40kg, </a:t>
            </a:r>
            <a:r>
              <a:rPr lang="zh-TW" altLang="en-US" dirty="0"/>
              <a:t>舊</a:t>
            </a:r>
            <a:r>
              <a:rPr lang="en-US" altLang="zh-TW" dirty="0"/>
              <a:t>LED(2014) – 12kg,  </a:t>
            </a:r>
            <a:r>
              <a:rPr lang="zh-TW" altLang="en-US" dirty="0"/>
              <a:t>新</a:t>
            </a:r>
            <a:r>
              <a:rPr lang="en-US" altLang="zh-TW" dirty="0"/>
              <a:t>LED(2018) – 6.5 kg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5541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每個站都設有</a:t>
            </a:r>
            <a:r>
              <a:rPr lang="en-US" altLang="zh-TW" dirty="0"/>
              <a:t>3</a:t>
            </a:r>
            <a:r>
              <a:rPr lang="zh-TW" altLang="en-US" dirty="0"/>
              <a:t>盞既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  <a:r>
              <a:rPr lang="en-US" altLang="zh-TW" dirty="0"/>
              <a:t>, </a:t>
            </a:r>
            <a:r>
              <a:rPr lang="zh-TW" altLang="en-US" dirty="0"/>
              <a:t>平時運作只會著</a:t>
            </a:r>
            <a:r>
              <a:rPr lang="en-US" altLang="zh-TW" dirty="0"/>
              <a:t>1</a:t>
            </a:r>
            <a:r>
              <a:rPr lang="zh-TW" altLang="en-US" dirty="0"/>
              <a:t>盞</a:t>
            </a:r>
            <a:r>
              <a:rPr lang="en-US" altLang="zh-TW" dirty="0"/>
              <a:t>AC</a:t>
            </a:r>
            <a:r>
              <a:rPr lang="zh-TW" altLang="en-US" dirty="0"/>
              <a:t>灯既</a:t>
            </a:r>
            <a:r>
              <a:rPr lang="en-US" altLang="zh-TW" dirty="0"/>
              <a:t>, </a:t>
            </a:r>
            <a:r>
              <a:rPr lang="zh-TW" altLang="en-US" dirty="0"/>
              <a:t>若果呢盞燈出現故障</a:t>
            </a:r>
            <a:r>
              <a:rPr lang="en-US" altLang="zh-TW" dirty="0"/>
              <a:t>, </a:t>
            </a:r>
            <a:r>
              <a:rPr lang="zh-TW" altLang="en-US" dirty="0"/>
              <a:t>第二盞燈就會運作</a:t>
            </a:r>
            <a:r>
              <a:rPr lang="en-US" altLang="zh-TW" dirty="0"/>
              <a:t>. </a:t>
            </a:r>
            <a:r>
              <a:rPr lang="zh-TW" altLang="en-US" dirty="0"/>
              <a:t>而第三盞灯就係由電池驅動既</a:t>
            </a:r>
            <a:r>
              <a:rPr lang="en-US" altLang="zh-TW" dirty="0"/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青山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-</a:t>
            </a: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香港電台發射站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由於地方限制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障礙燈要放在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HIGHMAST </a:t>
            </a: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維修時要放下來維修</a:t>
            </a:r>
            <a:r>
              <a:rPr lang="en-US" altLang="zh-HK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endParaRPr lang="zh-TW" altLang="zh-HK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86397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00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萬一電力出現問題</a:t>
            </a:r>
            <a:r>
              <a:rPr lang="en-US" altLang="zh-TW" dirty="0"/>
              <a:t>, </a:t>
            </a:r>
            <a:r>
              <a:rPr lang="zh-TW" altLang="en-US" dirty="0"/>
              <a:t>後備電池就會供電比主要幾件裝置</a:t>
            </a:r>
            <a:r>
              <a:rPr lang="en-US" altLang="zh-TW" dirty="0"/>
              <a:t>, </a:t>
            </a:r>
            <a:r>
              <a:rPr lang="zh-TW" altLang="en-US" dirty="0"/>
              <a:t>電池燈</a:t>
            </a:r>
            <a:r>
              <a:rPr lang="en-US" altLang="zh-TW" dirty="0"/>
              <a:t>, </a:t>
            </a:r>
            <a:r>
              <a:rPr lang="zh-TW" altLang="en-US" dirty="0"/>
              <a:t>主控制器</a:t>
            </a:r>
            <a:r>
              <a:rPr lang="en-US" altLang="zh-TW" dirty="0"/>
              <a:t>, </a:t>
            </a:r>
            <a:r>
              <a:rPr lang="zh-TW" altLang="en-US" dirty="0"/>
              <a:t>遠程監控系統</a:t>
            </a:r>
            <a:r>
              <a:rPr lang="en-US" altLang="zh-TW" dirty="0"/>
              <a:t>, </a:t>
            </a:r>
            <a:r>
              <a:rPr lang="zh-TW" altLang="en-US" dirty="0"/>
              <a:t>無綫電收發裝置</a:t>
            </a:r>
            <a:r>
              <a:rPr lang="en-US" altLang="zh-TW" dirty="0"/>
              <a:t>, </a:t>
            </a:r>
            <a:r>
              <a:rPr lang="zh-TW" altLang="en-US" dirty="0"/>
              <a:t>最長可以維持到</a:t>
            </a:r>
            <a:r>
              <a:rPr lang="en-US" altLang="zh-TW" dirty="0"/>
              <a:t>3</a:t>
            </a:r>
            <a:r>
              <a:rPr lang="zh-TW" altLang="en-US" dirty="0"/>
              <a:t>日</a:t>
            </a:r>
            <a:r>
              <a:rPr lang="en-US" altLang="zh-TW" dirty="0"/>
              <a:t>, </a:t>
            </a:r>
            <a:r>
              <a:rPr lang="zh-TW" altLang="en-US" dirty="0"/>
              <a:t>障礙燈山站可以正常運作之餘</a:t>
            </a:r>
            <a:r>
              <a:rPr lang="en-US" altLang="zh-TW" dirty="0"/>
              <a:t>, </a:t>
            </a:r>
            <a:r>
              <a:rPr lang="zh-TW" altLang="en-US" dirty="0"/>
              <a:t>仲可以繼續經遠程監控系統連接該站既訊息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82661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呢套遠程監控系統</a:t>
            </a:r>
            <a:r>
              <a:rPr lang="en-US" altLang="zh-TW" dirty="0"/>
              <a:t>, </a:t>
            </a:r>
            <a:r>
              <a:rPr lang="zh-TW" altLang="en-US" dirty="0"/>
              <a:t>主要係用</a:t>
            </a:r>
            <a:r>
              <a:rPr lang="en-US" altLang="zh-TW" dirty="0"/>
              <a:t>VHF</a:t>
            </a:r>
            <a:r>
              <a:rPr lang="zh-TW" altLang="en-US" dirty="0"/>
              <a:t>無線電傳輸</a:t>
            </a:r>
            <a:r>
              <a:rPr lang="en-US" altLang="zh-TW" dirty="0"/>
              <a:t>, </a:t>
            </a:r>
            <a:r>
              <a:rPr lang="zh-TW" altLang="en-US" dirty="0"/>
              <a:t>訊號會各個山頭燈傳送到民航處於大帽山既雷達站</a:t>
            </a:r>
            <a:r>
              <a:rPr lang="en-US" altLang="zh-TW" dirty="0"/>
              <a:t>, </a:t>
            </a:r>
            <a:r>
              <a:rPr lang="zh-TW" altLang="en-US" dirty="0"/>
              <a:t>再傳返去民航處總部既</a:t>
            </a:r>
            <a:r>
              <a:rPr lang="en-US" altLang="zh-TW" dirty="0"/>
              <a:t>. </a:t>
            </a:r>
            <a:r>
              <a:rPr lang="zh-TW" altLang="en-US" dirty="0"/>
              <a:t>呢套係統可以監測住燈既開關情況</a:t>
            </a:r>
            <a:r>
              <a:rPr lang="en-US" altLang="zh-TW" dirty="0"/>
              <a:t>, </a:t>
            </a:r>
            <a:r>
              <a:rPr lang="zh-TW" altLang="en-US" dirty="0"/>
              <a:t>供電</a:t>
            </a:r>
            <a:r>
              <a:rPr lang="en-US" altLang="zh-TW" dirty="0"/>
              <a:t>, </a:t>
            </a:r>
            <a:r>
              <a:rPr lang="zh-TW" altLang="en-US" dirty="0"/>
              <a:t>後備電池狀態</a:t>
            </a:r>
            <a:r>
              <a:rPr lang="en-US" altLang="zh-TW" dirty="0"/>
              <a:t>, </a:t>
            </a:r>
            <a:r>
              <a:rPr lang="zh-TW" altLang="en-US" dirty="0"/>
              <a:t>而且還可以手動控制開關燈</a:t>
            </a:r>
            <a:r>
              <a:rPr lang="en-US" altLang="zh-TW" dirty="0"/>
              <a:t>, </a:t>
            </a:r>
            <a:r>
              <a:rPr lang="zh-TW" altLang="en-US" dirty="0"/>
              <a:t>作測試和不時之需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755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呢套遠程監控系統</a:t>
            </a:r>
            <a:r>
              <a:rPr lang="en-US" altLang="zh-TW" dirty="0"/>
              <a:t>, </a:t>
            </a:r>
            <a:r>
              <a:rPr lang="zh-TW" altLang="en-US" dirty="0"/>
              <a:t>主要係用</a:t>
            </a:r>
            <a:r>
              <a:rPr lang="en-US" altLang="zh-TW" dirty="0"/>
              <a:t>VHF</a:t>
            </a:r>
            <a:r>
              <a:rPr lang="zh-TW" altLang="en-US" dirty="0"/>
              <a:t>無線電傳輸</a:t>
            </a:r>
            <a:r>
              <a:rPr lang="en-US" altLang="zh-TW" dirty="0"/>
              <a:t>, </a:t>
            </a:r>
            <a:r>
              <a:rPr lang="zh-TW" altLang="en-US" dirty="0"/>
              <a:t>訊號會各個山頭燈傳送到民航處於大帽山既雷達站</a:t>
            </a:r>
            <a:r>
              <a:rPr lang="en-US" altLang="zh-TW" dirty="0"/>
              <a:t>, </a:t>
            </a:r>
            <a:r>
              <a:rPr lang="zh-TW" altLang="en-US" dirty="0"/>
              <a:t>再傳返去民航處總部既</a:t>
            </a:r>
            <a:r>
              <a:rPr lang="en-US" altLang="zh-TW" dirty="0"/>
              <a:t>. </a:t>
            </a:r>
            <a:r>
              <a:rPr lang="zh-TW" altLang="en-US" dirty="0"/>
              <a:t>呢套係統可以監測住燈既開關情況</a:t>
            </a:r>
            <a:r>
              <a:rPr lang="en-US" altLang="zh-TW" dirty="0"/>
              <a:t>, </a:t>
            </a:r>
            <a:r>
              <a:rPr lang="zh-TW" altLang="en-US" dirty="0"/>
              <a:t>供電</a:t>
            </a:r>
            <a:r>
              <a:rPr lang="en-US" altLang="zh-TW" dirty="0"/>
              <a:t>, </a:t>
            </a:r>
            <a:r>
              <a:rPr lang="zh-TW" altLang="en-US" dirty="0"/>
              <a:t>後備電池狀態</a:t>
            </a:r>
            <a:r>
              <a:rPr lang="en-US" altLang="zh-TW" dirty="0"/>
              <a:t>, </a:t>
            </a:r>
            <a:r>
              <a:rPr lang="zh-TW" altLang="en-US" dirty="0"/>
              <a:t>而且還可以手動控制開關燈</a:t>
            </a:r>
            <a:r>
              <a:rPr lang="en-US" altLang="zh-TW" dirty="0"/>
              <a:t>, </a:t>
            </a:r>
            <a:r>
              <a:rPr lang="zh-TW" altLang="en-US" dirty="0"/>
              <a:t>作測試和不時之需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A71B5-3E4E-4D9A-8B75-95BA62CFC335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552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99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331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2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1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54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06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8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2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9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8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1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6B56DE-3E86-4B04-AFA9-5AB87EA5B12A}"/>
              </a:ext>
            </a:extLst>
          </p:cNvPr>
          <p:cNvSpPr txBox="1"/>
          <p:nvPr/>
        </p:nvSpPr>
        <p:spPr>
          <a:xfrm>
            <a:off x="2019300" y="7239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邊境及運輸工程部</a:t>
            </a:r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機場工程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– 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民航電子組</a:t>
            </a:r>
            <a:endParaRPr lang="zh-HK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63F7D6-6F18-45AA-AC0C-0B95084E06A3}"/>
              </a:ext>
            </a:extLst>
          </p:cNvPr>
          <p:cNvSpPr txBox="1"/>
          <p:nvPr/>
        </p:nvSpPr>
        <p:spPr>
          <a:xfrm>
            <a:off x="2019300" y="3433277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機場範圍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954F8F6-8510-411F-8C14-EF28CEE21B6D}"/>
              </a:ext>
            </a:extLst>
          </p:cNvPr>
          <p:cNvSpPr txBox="1"/>
          <p:nvPr/>
        </p:nvSpPr>
        <p:spPr>
          <a:xfrm>
            <a:off x="4140200" y="3440887"/>
            <a:ext cx="264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機場控制塔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機場跑道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民航處總部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94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AC4862F-7CDC-4D52-936C-D839BEE67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52" y="129162"/>
            <a:ext cx="9516495" cy="659967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ECE71D-33BE-4D8D-902A-98F53549E12F}"/>
              </a:ext>
            </a:extLst>
          </p:cNvPr>
          <p:cNvSpPr/>
          <p:nvPr/>
        </p:nvSpPr>
        <p:spPr>
          <a:xfrm>
            <a:off x="7112000" y="2038349"/>
            <a:ext cx="3327400" cy="800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BD707A-2242-4CB0-8BCF-2D600D5E6B01}"/>
              </a:ext>
            </a:extLst>
          </p:cNvPr>
          <p:cNvSpPr/>
          <p:nvPr/>
        </p:nvSpPr>
        <p:spPr>
          <a:xfrm>
            <a:off x="7112000" y="680530"/>
            <a:ext cx="673100" cy="11863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5D606E-283C-4290-8C14-D55564620E35}"/>
              </a:ext>
            </a:extLst>
          </p:cNvPr>
          <p:cNvSpPr/>
          <p:nvPr/>
        </p:nvSpPr>
        <p:spPr>
          <a:xfrm>
            <a:off x="7112000" y="2908300"/>
            <a:ext cx="3327400" cy="8001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98C756-44AA-49CB-9DB8-6FE490AA0702}"/>
              </a:ext>
            </a:extLst>
          </p:cNvPr>
          <p:cNvSpPr/>
          <p:nvPr/>
        </p:nvSpPr>
        <p:spPr>
          <a:xfrm>
            <a:off x="4457700" y="3556000"/>
            <a:ext cx="2082800" cy="60959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78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ADB1F0A-F4EE-491C-A4A4-4F2678D6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413" y="1867974"/>
            <a:ext cx="4162735" cy="3122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7838268-984B-433C-B82E-93A37700755E}"/>
              </a:ext>
            </a:extLst>
          </p:cNvPr>
          <p:cNvSpPr txBox="1"/>
          <p:nvPr/>
        </p:nvSpPr>
        <p:spPr>
          <a:xfrm>
            <a:off x="6962335" y="63453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遠程監控系統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CD6FC5-79DD-4A03-83E9-63A2C728D817}"/>
              </a:ext>
            </a:extLst>
          </p:cNvPr>
          <p:cNvSpPr txBox="1"/>
          <p:nvPr/>
        </p:nvSpPr>
        <p:spPr>
          <a:xfrm>
            <a:off x="2140194" y="5330636"/>
            <a:ext cx="2089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主控制器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無線電收發裝置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後備電池燈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281FC3C-6F6A-4A1B-A491-7A42F96FF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53" y="1429999"/>
            <a:ext cx="4813300" cy="360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74B544-3F99-4513-A7AD-DDAFB6150E17}"/>
              </a:ext>
            </a:extLst>
          </p:cNvPr>
          <p:cNvSpPr txBox="1"/>
          <p:nvPr/>
        </p:nvSpPr>
        <p:spPr>
          <a:xfrm>
            <a:off x="2140194" y="63453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後備電池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224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>
            <a:extLst>
              <a:ext uri="{FF2B5EF4-FFF2-40B4-BE49-F238E27FC236}">
                <a16:creationId xmlns:a16="http://schemas.microsoft.com/office/drawing/2014/main" id="{501C2BB9-F069-41AB-B867-FB599AB4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8" y="530979"/>
            <a:ext cx="6976574" cy="66821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障礙物燈站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–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遠程監控系統連接圖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版面配置區 17">
            <a:extLst>
              <a:ext uri="{FF2B5EF4-FFF2-40B4-BE49-F238E27FC236}">
                <a16:creationId xmlns:a16="http://schemas.microsoft.com/office/drawing/2014/main" id="{DC227419-47CA-4AAB-9B5D-5E9DA394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298" y="2378807"/>
            <a:ext cx="1797904" cy="49529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VHF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無線電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CC56BA1-4D32-4DF9-9E46-687017C4594A}"/>
              </a:ext>
            </a:extLst>
          </p:cNvPr>
          <p:cNvCxnSpPr>
            <a:cxnSpLocks/>
          </p:cNvCxnSpPr>
          <p:nvPr/>
        </p:nvCxnSpPr>
        <p:spPr>
          <a:xfrm>
            <a:off x="1181100" y="2882900"/>
            <a:ext cx="1130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文字版面配置區 17">
            <a:extLst>
              <a:ext uri="{FF2B5EF4-FFF2-40B4-BE49-F238E27FC236}">
                <a16:creationId xmlns:a16="http://schemas.microsoft.com/office/drawing/2014/main" id="{FF0398DB-7280-46CC-90A2-280CF5285383}"/>
              </a:ext>
            </a:extLst>
          </p:cNvPr>
          <p:cNvSpPr txBox="1">
            <a:spLocks/>
          </p:cNvSpPr>
          <p:nvPr/>
        </p:nvSpPr>
        <p:spPr>
          <a:xfrm>
            <a:off x="769144" y="3213100"/>
            <a:ext cx="1954212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微波傳送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DAEE7204-0B2C-4517-B6BE-08800D1ECF78}"/>
              </a:ext>
            </a:extLst>
          </p:cNvPr>
          <p:cNvCxnSpPr>
            <a:cxnSpLocks/>
          </p:cNvCxnSpPr>
          <p:nvPr/>
        </p:nvCxnSpPr>
        <p:spPr>
          <a:xfrm>
            <a:off x="1181100" y="3644900"/>
            <a:ext cx="11303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E3EE5BA0-0BEB-4A1B-A49C-E4DD4022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1415094"/>
            <a:ext cx="7319108" cy="4788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48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A9E11A5-74F0-47CD-AB79-761E4DA2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94" y="622299"/>
            <a:ext cx="6324600" cy="685800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航空障礙燈站狀態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6AC246-96B5-444B-97DA-AE7CE6B25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4" y="1541282"/>
            <a:ext cx="10128089" cy="40721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D4C724A-6C87-4AC9-80DA-8C5BCDA1B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4" y="1219199"/>
            <a:ext cx="7586873" cy="52562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F6F7623-6DC0-46DB-98FF-AD8F7C6E6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2" y="337750"/>
            <a:ext cx="5666344" cy="63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399A829-F212-4E14-994A-B2CE4C9A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6" y="352425"/>
            <a:ext cx="2839916" cy="615315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65655A9-F3A3-4E02-88E4-3F79ABFC3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18" y="352425"/>
            <a:ext cx="2839916" cy="615315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D99EE5C-27FE-4CD4-8090-2DC40B19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70" y="352425"/>
            <a:ext cx="2839916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1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>
            <a:extLst>
              <a:ext uri="{FF2B5EF4-FFF2-40B4-BE49-F238E27FC236}">
                <a16:creationId xmlns:a16="http://schemas.microsoft.com/office/drawing/2014/main" id="{5BC84A68-DAAE-416C-87AA-7A6E1B97D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89" y="1036219"/>
            <a:ext cx="2360815" cy="157526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735537" y="965309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1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4916" y="145033"/>
            <a:ext cx="7986684" cy="975534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民航處障礙物燈標站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CPE 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網絡連接圖</a:t>
            </a:r>
            <a:endParaRPr lang="en-US" altLang="zh-CN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79667" y="3323330"/>
            <a:ext cx="2010785" cy="17340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民航處總部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(CAD HQs)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控制中心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圆角矩形 4"/>
          <p:cNvSpPr/>
          <p:nvPr/>
        </p:nvSpPr>
        <p:spPr>
          <a:xfrm>
            <a:off x="3402768" y="1573244"/>
            <a:ext cx="2453886" cy="17717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備用航空交通管制塔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(BATCX)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圆角矩形 8"/>
          <p:cNvSpPr/>
          <p:nvPr/>
        </p:nvSpPr>
        <p:spPr>
          <a:xfrm>
            <a:off x="9718699" y="3616123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3" name="直線單箭頭接點 52"/>
          <p:cNvCxnSpPr>
            <a:cxnSpLocks/>
            <a:stCxn id="5" idx="3"/>
            <a:endCxn id="43" idx="1"/>
          </p:cNvCxnSpPr>
          <p:nvPr/>
        </p:nvCxnSpPr>
        <p:spPr>
          <a:xfrm flipV="1">
            <a:off x="2290452" y="2459128"/>
            <a:ext cx="1112316" cy="1731235"/>
          </a:xfrm>
          <a:prstGeom prst="straightConnector1">
            <a:avLst/>
          </a:prstGeom>
          <a:ln w="38100" cmpd="sng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>
            <a:cxnSpLocks/>
            <a:stCxn id="43" idx="3"/>
            <a:endCxn id="9" idx="1"/>
          </p:cNvCxnSpPr>
          <p:nvPr/>
        </p:nvCxnSpPr>
        <p:spPr>
          <a:xfrm flipV="1">
            <a:off x="5856654" y="1387540"/>
            <a:ext cx="878883" cy="107158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>
            <a:cxnSpLocks/>
            <a:stCxn id="43" idx="3"/>
            <a:endCxn id="41" idx="1"/>
          </p:cNvCxnSpPr>
          <p:nvPr/>
        </p:nvCxnSpPr>
        <p:spPr>
          <a:xfrm>
            <a:off x="5856654" y="2459128"/>
            <a:ext cx="3862045" cy="1579226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/>
          <p:cNvSpPr txBox="1"/>
          <p:nvPr/>
        </p:nvSpPr>
        <p:spPr>
          <a:xfrm>
            <a:off x="57724" y="2829373"/>
            <a:ext cx="297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Private VLAN communication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2966364" y="6052342"/>
            <a:ext cx="376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5GHz </a:t>
            </a:r>
            <a:r>
              <a:rPr kumimoji="0" lang="en-US" altLang="zh-H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WiFi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CPE WLAN communication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圆角矩形 8"/>
          <p:cNvSpPr/>
          <p:nvPr/>
        </p:nvSpPr>
        <p:spPr>
          <a:xfrm>
            <a:off x="4285309" y="4970316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7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圆角矩形 8">
            <a:extLst>
              <a:ext uri="{FF2B5EF4-FFF2-40B4-BE49-F238E27FC236}">
                <a16:creationId xmlns:a16="http://schemas.microsoft.com/office/drawing/2014/main" id="{878DF252-FCAD-4B75-8CB2-46C99C00DAF5}"/>
              </a:ext>
            </a:extLst>
          </p:cNvPr>
          <p:cNvSpPr/>
          <p:nvPr/>
        </p:nvSpPr>
        <p:spPr>
          <a:xfrm>
            <a:off x="9330644" y="1449673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2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26" name="圆角矩形 8">
            <a:extLst>
              <a:ext uri="{FF2B5EF4-FFF2-40B4-BE49-F238E27FC236}">
                <a16:creationId xmlns:a16="http://schemas.microsoft.com/office/drawing/2014/main" id="{7CBC6B77-16C5-4624-8E11-5B1A0B24D56C}"/>
              </a:ext>
            </a:extLst>
          </p:cNvPr>
          <p:cNvSpPr/>
          <p:nvPr/>
        </p:nvSpPr>
        <p:spPr>
          <a:xfrm>
            <a:off x="9762284" y="2537326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圆角矩形 8">
            <a:extLst>
              <a:ext uri="{FF2B5EF4-FFF2-40B4-BE49-F238E27FC236}">
                <a16:creationId xmlns:a16="http://schemas.microsoft.com/office/drawing/2014/main" id="{3C539FDD-2049-4F13-8BF4-D64ECD747BFC}"/>
              </a:ext>
            </a:extLst>
          </p:cNvPr>
          <p:cNvSpPr/>
          <p:nvPr/>
        </p:nvSpPr>
        <p:spPr>
          <a:xfrm>
            <a:off x="7023383" y="5715030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5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圆角矩形 8">
            <a:extLst>
              <a:ext uri="{FF2B5EF4-FFF2-40B4-BE49-F238E27FC236}">
                <a16:creationId xmlns:a16="http://schemas.microsoft.com/office/drawing/2014/main" id="{C857AA54-CADE-404A-B773-E8B81F59B8F4}"/>
              </a:ext>
            </a:extLst>
          </p:cNvPr>
          <p:cNvSpPr/>
          <p:nvPr/>
        </p:nvSpPr>
        <p:spPr>
          <a:xfrm>
            <a:off x="7074179" y="4665577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6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04A8D80A-2292-40B9-9FCA-C5670D4A5368}"/>
              </a:ext>
            </a:extLst>
          </p:cNvPr>
          <p:cNvCxnSpPr>
            <a:cxnSpLocks/>
            <a:stCxn id="43" idx="3"/>
            <a:endCxn id="26" idx="1"/>
          </p:cNvCxnSpPr>
          <p:nvPr/>
        </p:nvCxnSpPr>
        <p:spPr>
          <a:xfrm>
            <a:off x="5856654" y="2459128"/>
            <a:ext cx="3905630" cy="50042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CAE7D488-DB5E-4868-B3FF-C9CBE11E8DCD}"/>
              </a:ext>
            </a:extLst>
          </p:cNvPr>
          <p:cNvCxnSpPr>
            <a:cxnSpLocks/>
            <a:stCxn id="29" idx="3"/>
            <a:endCxn id="27" idx="1"/>
          </p:cNvCxnSpPr>
          <p:nvPr/>
        </p:nvCxnSpPr>
        <p:spPr>
          <a:xfrm>
            <a:off x="6296095" y="5392547"/>
            <a:ext cx="727288" cy="744714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B9BF4E89-EF24-4274-BC18-C8A7B35A5A45}"/>
              </a:ext>
            </a:extLst>
          </p:cNvPr>
          <p:cNvCxnSpPr>
            <a:cxnSpLocks/>
            <a:stCxn id="43" idx="2"/>
            <a:endCxn id="29" idx="0"/>
          </p:cNvCxnSpPr>
          <p:nvPr/>
        </p:nvCxnSpPr>
        <p:spPr>
          <a:xfrm>
            <a:off x="4629711" y="3345011"/>
            <a:ext cx="660991" cy="1625305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52703CCB-2812-4ACF-AC02-722602965AC3}"/>
              </a:ext>
            </a:extLst>
          </p:cNvPr>
          <p:cNvCxnSpPr>
            <a:cxnSpLocks/>
            <a:stCxn id="43" idx="3"/>
            <a:endCxn id="25" idx="1"/>
          </p:cNvCxnSpPr>
          <p:nvPr/>
        </p:nvCxnSpPr>
        <p:spPr>
          <a:xfrm flipV="1">
            <a:off x="5856654" y="1871904"/>
            <a:ext cx="3473990" cy="587224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D97B0E7B-3D2B-4682-8C6D-5E1077C0F957}"/>
              </a:ext>
            </a:extLst>
          </p:cNvPr>
          <p:cNvCxnSpPr>
            <a:cxnSpLocks/>
            <a:stCxn id="41" idx="1"/>
            <a:endCxn id="30" idx="0"/>
          </p:cNvCxnSpPr>
          <p:nvPr/>
        </p:nvCxnSpPr>
        <p:spPr>
          <a:xfrm flipH="1">
            <a:off x="8079572" y="4038354"/>
            <a:ext cx="1639127" cy="62722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圖片 58">
            <a:extLst>
              <a:ext uri="{FF2B5EF4-FFF2-40B4-BE49-F238E27FC236}">
                <a16:creationId xmlns:a16="http://schemas.microsoft.com/office/drawing/2014/main" id="{703D208E-C780-4359-A415-AD2C9839A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4709" y="4862517"/>
            <a:ext cx="2185501" cy="1639126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A96F6959-72E5-4AE2-8D4A-21FAEC2E3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7" y="5030763"/>
            <a:ext cx="2133718" cy="1582035"/>
          </a:xfrm>
          <a:prstGeom prst="rect">
            <a:avLst/>
          </a:prstGeom>
        </p:spPr>
      </p:pic>
      <p:sp>
        <p:nvSpPr>
          <p:cNvPr id="28" name="圆角矩形 8">
            <a:extLst>
              <a:ext uri="{FF2B5EF4-FFF2-40B4-BE49-F238E27FC236}">
                <a16:creationId xmlns:a16="http://schemas.microsoft.com/office/drawing/2014/main" id="{C145EA2A-DC26-49B1-993F-104210D68F81}"/>
              </a:ext>
            </a:extLst>
          </p:cNvPr>
          <p:cNvSpPr/>
          <p:nvPr/>
        </p:nvSpPr>
        <p:spPr>
          <a:xfrm>
            <a:off x="6199824" y="3610000"/>
            <a:ext cx="2010786" cy="8444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障礙物燈標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OLS 9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號站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57D5A9F-8517-4113-85FF-CF2C3F34CBB6}"/>
              </a:ext>
            </a:extLst>
          </p:cNvPr>
          <p:cNvCxnSpPr>
            <a:cxnSpLocks/>
          </p:cNvCxnSpPr>
          <p:nvPr/>
        </p:nvCxnSpPr>
        <p:spPr>
          <a:xfrm>
            <a:off x="5891832" y="2624122"/>
            <a:ext cx="1131551" cy="962657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82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標題 1">
            <a:extLst>
              <a:ext uri="{FF2B5EF4-FFF2-40B4-BE49-F238E27FC236}">
                <a16:creationId xmlns:a16="http://schemas.microsoft.com/office/drawing/2014/main" id="{6478E22A-FF73-453A-8A6F-1E37245873BA}"/>
              </a:ext>
            </a:extLst>
          </p:cNvPr>
          <p:cNvSpPr txBox="1">
            <a:spLocks/>
          </p:cNvSpPr>
          <p:nvPr/>
        </p:nvSpPr>
        <p:spPr>
          <a:xfrm>
            <a:off x="1498600" y="575077"/>
            <a:ext cx="305361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CCTV </a:t>
            </a:r>
            <a:r>
              <a:rPr lang="zh-TW" altLang="en-US" dirty="0"/>
              <a:t>即時影像</a:t>
            </a:r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76EBAF1-34F1-406D-8FAD-99689A010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260877"/>
            <a:ext cx="9283700" cy="51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43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CEA0BDA-E54C-421E-B465-E57645C7A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90" y="1971830"/>
            <a:ext cx="7061344" cy="4352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EBEBD29-7947-46D3-BB10-9FC99F389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41" y="1416755"/>
            <a:ext cx="5254259" cy="3675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8615326-7B7F-498A-972F-D24B5747984A}"/>
              </a:ext>
            </a:extLst>
          </p:cNvPr>
          <p:cNvSpPr txBox="1"/>
          <p:nvPr/>
        </p:nvSpPr>
        <p:spPr>
          <a:xfrm>
            <a:off x="1275450" y="689247"/>
            <a:ext cx="482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民航處總部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–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監控中心</a:t>
            </a:r>
            <a:endParaRPr lang="zh-HK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4005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2CECEDD-2210-422D-910D-025CF4B2F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607499"/>
              </p:ext>
            </p:extLst>
          </p:nvPr>
        </p:nvGraphicFramePr>
        <p:xfrm>
          <a:off x="1342707" y="4499373"/>
          <a:ext cx="9125585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8810">
                  <a:extLst>
                    <a:ext uri="{9D8B030D-6E8A-4147-A177-3AD203B41FA5}">
                      <a16:colId xmlns:a16="http://schemas.microsoft.com/office/drawing/2014/main" val="2922076055"/>
                    </a:ext>
                  </a:extLst>
                </a:gridCol>
                <a:gridCol w="4676775">
                  <a:extLst>
                    <a:ext uri="{9D8B030D-6E8A-4147-A177-3AD203B41FA5}">
                      <a16:colId xmlns:a16="http://schemas.microsoft.com/office/drawing/2014/main" val="1645067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主燈狀態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主燈警報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主燈遙控手動開關狀態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副燈狀態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副燈警報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主燈遙控手動開關狀態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光敏感應器狀態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遙距監控主機狀態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遙距監控主機電源狀態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電池充電器狀態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(OLS 1 – 9) / UPS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狀態 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(TMS)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UPS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電池低電壓警報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UPS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放電警報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設定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LAMP1/LAMP2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為主燈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後備電池燈狀態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後備電池燈警報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後備電池燈 自動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手動切換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開關狀態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中華電力供電狀況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防雷裝置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狀況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防雷裝置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狀況</a:t>
                      </a:r>
                    </a:p>
                    <a:p>
                      <a:pPr marL="304800"/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1443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FB107140-5969-4C32-AF69-743E0670B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308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pic>
        <p:nvPicPr>
          <p:cNvPr id="1025" name="圖片 1">
            <a:extLst>
              <a:ext uri="{FF2B5EF4-FFF2-40B4-BE49-F238E27FC236}">
                <a16:creationId xmlns:a16="http://schemas.microsoft.com/office/drawing/2014/main" id="{6BB36472-F10A-41EF-9E24-261F53A8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07" y="386952"/>
            <a:ext cx="940117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D1870A9-779B-4412-96B1-027F32A54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7488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EB5FD2B-F3A7-47C3-8F21-5F6E10BF7FB7}"/>
              </a:ext>
            </a:extLst>
          </p:cNvPr>
          <p:cNvSpPr/>
          <p:nvPr/>
        </p:nvSpPr>
        <p:spPr>
          <a:xfrm>
            <a:off x="1228247" y="2013348"/>
            <a:ext cx="9630093" cy="342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B3C83FF-5DAB-4587-8744-E0E5EB2886FC}"/>
              </a:ext>
            </a:extLst>
          </p:cNvPr>
          <p:cNvSpPr/>
          <p:nvPr/>
        </p:nvSpPr>
        <p:spPr>
          <a:xfrm>
            <a:off x="1228247" y="1757363"/>
            <a:ext cx="9630093" cy="342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C4EE7F6-EDBA-47CE-9A61-09E58D0D6037}"/>
              </a:ext>
            </a:extLst>
          </p:cNvPr>
          <p:cNvSpPr/>
          <p:nvPr/>
        </p:nvSpPr>
        <p:spPr>
          <a:xfrm>
            <a:off x="1228247" y="2440783"/>
            <a:ext cx="9630093" cy="342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1078CD-0285-4361-80D6-847C917F3E99}"/>
              </a:ext>
            </a:extLst>
          </p:cNvPr>
          <p:cNvSpPr/>
          <p:nvPr/>
        </p:nvSpPr>
        <p:spPr>
          <a:xfrm>
            <a:off x="1228247" y="3368679"/>
            <a:ext cx="9630093" cy="584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581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C28F7F5-5A3A-4A0F-9E10-8D3755633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75" y="1069975"/>
            <a:ext cx="5003800" cy="3752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368C362-8085-4145-B11B-A9431EDE5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697567"/>
            <a:ext cx="3536950" cy="4715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WhatsApp Video 2024-06-18 at 16.33.20">
            <a:hlinkClick r:id="" action="ppaction://media"/>
            <a:extLst>
              <a:ext uri="{FF2B5EF4-FFF2-40B4-BE49-F238E27FC236}">
                <a16:creationId xmlns:a16="http://schemas.microsoft.com/office/drawing/2014/main" id="{D6F20CB6-F749-4583-A184-D75E00B625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5.2083"/>
                </p14:media>
              </p:ext>
            </p:extLst>
          </p:nvPr>
        </p:nvPicPr>
        <p:blipFill rotWithShape="1">
          <a:blip r:embed="rId7"/>
          <a:srcRect b="12582"/>
          <a:stretch>
            <a:fillRect/>
          </a:stretch>
        </p:blipFill>
        <p:spPr>
          <a:xfrm>
            <a:off x="7461250" y="654104"/>
            <a:ext cx="3219750" cy="500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5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6B56DE-3E86-4B04-AFA9-5AB87EA5B12A}"/>
              </a:ext>
            </a:extLst>
          </p:cNvPr>
          <p:cNvSpPr txBox="1"/>
          <p:nvPr/>
        </p:nvSpPr>
        <p:spPr>
          <a:xfrm>
            <a:off x="2019300" y="7239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邊境及運輸工程部</a:t>
            </a:r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機場工程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– 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民航電子組</a:t>
            </a:r>
            <a:endParaRPr lang="zh-HK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63F7D6-6F18-45AA-AC0C-0B95084E06A3}"/>
              </a:ext>
            </a:extLst>
          </p:cNvPr>
          <p:cNvSpPr txBox="1"/>
          <p:nvPr/>
        </p:nvSpPr>
        <p:spPr>
          <a:xfrm>
            <a:off x="2019300" y="343327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機場範圍外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外站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):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954F8F6-8510-411F-8C14-EF28CEE21B6D}"/>
              </a:ext>
            </a:extLst>
          </p:cNvPr>
          <p:cNvSpPr txBox="1"/>
          <p:nvPr/>
        </p:nvSpPr>
        <p:spPr>
          <a:xfrm>
            <a:off x="5209462" y="3429000"/>
            <a:ext cx="4569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民航處雷達站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天文台自動氣像監測站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天文台氣像浮漂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航空障礙燈</a:t>
            </a:r>
            <a:endParaRPr lang="zh-HK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488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CA8F07A-9878-4124-8E8F-8F8468BE0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26" y="1491659"/>
            <a:ext cx="2689874" cy="4784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3187E02-EF81-45F3-AE37-E20E60A83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51" y="277351"/>
            <a:ext cx="4498975" cy="5998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432618-3AFC-440F-8EB3-B84ABE786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095" y="1561503"/>
            <a:ext cx="5736167" cy="430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168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4-06-19 at 09.06.48">
            <a:hlinkClick r:id="" action="ppaction://media"/>
            <a:extLst>
              <a:ext uri="{FF2B5EF4-FFF2-40B4-BE49-F238E27FC236}">
                <a16:creationId xmlns:a16="http://schemas.microsoft.com/office/drawing/2014/main" id="{ACEF7FDB-374C-41B2-9F3E-E46BF54D0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6177"/>
          <a:stretch/>
        </p:blipFill>
        <p:spPr>
          <a:xfrm>
            <a:off x="1147125" y="725486"/>
            <a:ext cx="3060226" cy="4532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A1C1624-045E-4722-BC01-5D20B30369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2126" y="2498725"/>
            <a:ext cx="4648200" cy="3486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B72C47D-B5AF-45E7-8C19-AC5952995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891758"/>
            <a:ext cx="5812775" cy="4199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2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802656-B92E-46FB-8CB4-09E5B268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105745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HK" sz="5400" dirty="0">
                <a:latin typeface="Arial Black" panose="020B0A04020102020204" pitchFamily="34" charset="0"/>
              </a:rPr>
              <a:t>Q &amp; A</a:t>
            </a:r>
            <a:endParaRPr lang="zh-HK" altLang="en-US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55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C846D89-63C8-41EC-943F-0473D6770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6174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3274473-5AB3-443B-BBF0-9FD09F913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74" y="259529"/>
            <a:ext cx="3979137" cy="5237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1E08824-21AA-4C82-B145-6BD9B3EB8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9510"/>
            <a:ext cx="4298282" cy="5704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05510E2-3B46-4168-AECC-1210F6F23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3479" y="2581078"/>
            <a:ext cx="4403557" cy="3302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4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B802656-B92E-46FB-8CB4-09E5B268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1057456"/>
            <a:ext cx="10515600" cy="1325563"/>
          </a:xfrm>
        </p:spPr>
        <p:txBody>
          <a:bodyPr/>
          <a:lstStyle/>
          <a:p>
            <a:r>
              <a:rPr lang="en-US" altLang="zh-HK" dirty="0">
                <a:latin typeface="Arial Black" panose="020B0A04020102020204" pitchFamily="34" charset="0"/>
              </a:rPr>
              <a:t>THANK</a:t>
            </a:r>
            <a:r>
              <a:rPr lang="zh-TW" altLang="en-US" dirty="0">
                <a:latin typeface="Arial Black" panose="020B0A04020102020204" pitchFamily="34" charset="0"/>
              </a:rPr>
              <a:t> </a:t>
            </a:r>
            <a:r>
              <a:rPr lang="en-US" altLang="zh-TW" dirty="0">
                <a:latin typeface="Arial Black" panose="020B0A04020102020204" pitchFamily="34" charset="0"/>
              </a:rPr>
              <a:t>YOU</a:t>
            </a:r>
            <a:endParaRPr lang="zh-HK" alt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2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25898C2-C206-47EE-94A1-515951E8C03C}"/>
              </a:ext>
            </a:extLst>
          </p:cNvPr>
          <p:cNvSpPr/>
          <p:nvPr/>
        </p:nvSpPr>
        <p:spPr>
          <a:xfrm>
            <a:off x="3155577" y="1597745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D12B8B-AEE0-4745-8A5D-CD160BA74928}"/>
              </a:ext>
            </a:extLst>
          </p:cNvPr>
          <p:cNvSpPr/>
          <p:nvPr/>
        </p:nvSpPr>
        <p:spPr>
          <a:xfrm>
            <a:off x="4474047" y="1646588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24B6C1F-1569-4A7E-9FAD-10AAC0E92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800" y="1384653"/>
            <a:ext cx="5291161" cy="39683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C335266-A0F7-4426-86EE-F59DAD316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30" y="1784375"/>
            <a:ext cx="5166115" cy="3830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2253E3A-1752-4103-AAEE-DF692458B987}"/>
              </a:ext>
            </a:extLst>
          </p:cNvPr>
          <p:cNvSpPr txBox="1"/>
          <p:nvPr/>
        </p:nvSpPr>
        <p:spPr>
          <a:xfrm>
            <a:off x="5980459" y="723258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屯門</a:t>
            </a:r>
            <a:endParaRPr lang="zh-HK" altLang="en-US" sz="54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64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F0E4CE5-139D-4A21-BE27-0123853EEFB0}"/>
              </a:ext>
            </a:extLst>
          </p:cNvPr>
          <p:cNvSpPr/>
          <p:nvPr/>
        </p:nvSpPr>
        <p:spPr>
          <a:xfrm>
            <a:off x="4908876" y="1572578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0D993C-A4AF-4972-B250-6525CEE0579B}"/>
              </a:ext>
            </a:extLst>
          </p:cNvPr>
          <p:cNvSpPr/>
          <p:nvPr/>
        </p:nvSpPr>
        <p:spPr>
          <a:xfrm>
            <a:off x="5722609" y="2168197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1C83AF-1B68-4B54-8121-5B5F382D9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0" y="1109381"/>
            <a:ext cx="5845791" cy="43843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2E17DF9-B8BE-4DDE-95E0-CF8755AC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71" y="2437416"/>
            <a:ext cx="5507309" cy="4083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85554FC-591C-413B-A559-7504EA11273D}"/>
              </a:ext>
            </a:extLst>
          </p:cNvPr>
          <p:cNvSpPr txBox="1"/>
          <p:nvPr/>
        </p:nvSpPr>
        <p:spPr>
          <a:xfrm>
            <a:off x="6556804" y="101950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大欖</a:t>
            </a:r>
            <a:endParaRPr lang="zh-HK" altLang="en-US" sz="54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26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496C312-21E8-43E2-8935-3557E9896DC5}"/>
              </a:ext>
            </a:extLst>
          </p:cNvPr>
          <p:cNvSpPr/>
          <p:nvPr/>
        </p:nvSpPr>
        <p:spPr>
          <a:xfrm>
            <a:off x="7433963" y="1857804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91D0FB-94D4-4E57-AEDD-496E3DA439BC}"/>
              </a:ext>
            </a:extLst>
          </p:cNvPr>
          <p:cNvSpPr/>
          <p:nvPr/>
        </p:nvSpPr>
        <p:spPr>
          <a:xfrm>
            <a:off x="7800552" y="3153426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7CCA9D-29C3-4286-AB4D-1A36AB3F009A}"/>
              </a:ext>
            </a:extLst>
          </p:cNvPr>
          <p:cNvSpPr/>
          <p:nvPr/>
        </p:nvSpPr>
        <p:spPr>
          <a:xfrm>
            <a:off x="7954080" y="3429000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1A7492A-C100-42FA-97C1-B11F324E7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60" y="1469096"/>
            <a:ext cx="4478218" cy="3358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7D61263-91E8-4973-8B57-77993F852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38" y="2787391"/>
            <a:ext cx="5165953" cy="3874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5A79C9E-0C84-4E2F-BD6F-F4D619EB1A18}"/>
              </a:ext>
            </a:extLst>
          </p:cNvPr>
          <p:cNvSpPr txBox="1"/>
          <p:nvPr/>
        </p:nvSpPr>
        <p:spPr>
          <a:xfrm>
            <a:off x="5763915" y="441665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荃灣及青衣</a:t>
            </a:r>
            <a:endParaRPr lang="zh-HK" altLang="en-US" sz="54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42B244-D2A1-4ED9-AADA-B06A2593A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" y="375226"/>
            <a:ext cx="4991690" cy="37437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02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0BECA4D-EE3F-40E7-8ABF-70A7A2491749}"/>
              </a:ext>
            </a:extLst>
          </p:cNvPr>
          <p:cNvSpPr/>
          <p:nvPr/>
        </p:nvSpPr>
        <p:spPr>
          <a:xfrm>
            <a:off x="6096000" y="3510435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97315B-4EAA-4BBD-BF52-3CB1FDE9478C}"/>
              </a:ext>
            </a:extLst>
          </p:cNvPr>
          <p:cNvSpPr/>
          <p:nvPr/>
        </p:nvSpPr>
        <p:spPr>
          <a:xfrm>
            <a:off x="4850154" y="4181567"/>
            <a:ext cx="307056" cy="27557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5E1C19-25D4-4D44-A4AF-011113EFA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3" y="503560"/>
            <a:ext cx="5454555" cy="4090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D59E5A5-43E1-4A9C-8F24-A0B954C41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6758" y="1929183"/>
            <a:ext cx="3719015" cy="4958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FA5EC5A-5632-47B0-84AC-AF79E4FA4A5E}"/>
              </a:ext>
            </a:extLst>
          </p:cNvPr>
          <p:cNvSpPr txBox="1"/>
          <p:nvPr/>
        </p:nvSpPr>
        <p:spPr>
          <a:xfrm>
            <a:off x="6849207" y="940777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大嶼山</a:t>
            </a:r>
            <a:endParaRPr lang="zh-HK" altLang="en-US" sz="54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81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22153F3-9A99-4B79-9A1D-B823F23BB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92" y="1962150"/>
            <a:ext cx="4921090" cy="4095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725764C-F483-4D95-B457-ACEC7B09A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504825"/>
            <a:ext cx="3533775" cy="4705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D56DBE0-EC8A-44CC-B8D5-01209F1C7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14" y="504825"/>
            <a:ext cx="4274224" cy="4920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72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023491C4-C3F0-4B4B-B9E6-FCD817B278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941559" y="1924585"/>
            <a:ext cx="3789821" cy="2992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7FDE21A-3592-431E-8627-1474D8FA9384}"/>
              </a:ext>
            </a:extLst>
          </p:cNvPr>
          <p:cNvSpPr txBox="1"/>
          <p:nvPr/>
        </p:nvSpPr>
        <p:spPr>
          <a:xfrm>
            <a:off x="1705049" y="472737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航空障礙燈</a:t>
            </a:r>
            <a:endParaRPr lang="zh-HK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4E4EC7F-AC57-408C-8238-56DE8204B3C2}"/>
              </a:ext>
            </a:extLst>
          </p:cNvPr>
          <p:cNvSpPr txBox="1"/>
          <p:nvPr/>
        </p:nvSpPr>
        <p:spPr>
          <a:xfrm>
            <a:off x="689419" y="5141781"/>
            <a:ext cx="386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主燈，副燈，後備電池燈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zh-HK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488BD9-1CF5-456B-8EC8-4154B931B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9" y="1232566"/>
            <a:ext cx="3653052" cy="2739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20221006_111755_2">
            <a:hlinkClick r:id="" action="ppaction://media"/>
            <a:extLst>
              <a:ext uri="{FF2B5EF4-FFF2-40B4-BE49-F238E27FC236}">
                <a16:creationId xmlns:a16="http://schemas.microsoft.com/office/drawing/2014/main" id="{40962A86-2456-4EE8-A7ED-259E41B84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9648" y="904911"/>
            <a:ext cx="3452233" cy="5229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6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846F0B2-CBF9-475D-93FC-0E7182E66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28852"/>
            <a:ext cx="9334500" cy="657489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0634AA7-E6DB-4177-894D-81DA0CFA5942}"/>
              </a:ext>
            </a:extLst>
          </p:cNvPr>
          <p:cNvSpPr/>
          <p:nvPr/>
        </p:nvSpPr>
        <p:spPr>
          <a:xfrm>
            <a:off x="1651000" y="3771900"/>
            <a:ext cx="1092200" cy="177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49607E52-0376-47BB-9ABD-498F6230F9F9}"/>
              </a:ext>
            </a:extLst>
          </p:cNvPr>
          <p:cNvCxnSpPr>
            <a:cxnSpLocks/>
          </p:cNvCxnSpPr>
          <p:nvPr/>
        </p:nvCxnSpPr>
        <p:spPr>
          <a:xfrm>
            <a:off x="2762250" y="3860800"/>
            <a:ext cx="33337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0EDC0E1-69B1-4E8B-AEB5-FE3A31D48A2A}"/>
              </a:ext>
            </a:extLst>
          </p:cNvPr>
          <p:cNvCxnSpPr>
            <a:cxnSpLocks/>
          </p:cNvCxnSpPr>
          <p:nvPr/>
        </p:nvCxnSpPr>
        <p:spPr>
          <a:xfrm>
            <a:off x="6540500" y="41656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73B882A-B75D-46A2-B72A-A7B7B2EA4348}"/>
              </a:ext>
            </a:extLst>
          </p:cNvPr>
          <p:cNvCxnSpPr>
            <a:cxnSpLocks/>
          </p:cNvCxnSpPr>
          <p:nvPr/>
        </p:nvCxnSpPr>
        <p:spPr>
          <a:xfrm flipV="1">
            <a:off x="7835900" y="2222500"/>
            <a:ext cx="0" cy="2628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FE9DD95-373D-4968-B5ED-78364F305A17}"/>
              </a:ext>
            </a:extLst>
          </p:cNvPr>
          <p:cNvCxnSpPr>
            <a:cxnSpLocks/>
          </p:cNvCxnSpPr>
          <p:nvPr/>
        </p:nvCxnSpPr>
        <p:spPr>
          <a:xfrm>
            <a:off x="7175500" y="4851400"/>
            <a:ext cx="66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0AC8D7B-F2DD-4994-8E64-3C32C8ADD0D8}"/>
              </a:ext>
            </a:extLst>
          </p:cNvPr>
          <p:cNvCxnSpPr>
            <a:cxnSpLocks/>
          </p:cNvCxnSpPr>
          <p:nvPr/>
        </p:nvCxnSpPr>
        <p:spPr>
          <a:xfrm>
            <a:off x="5816600" y="3987800"/>
            <a:ext cx="3048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3E26273-A610-4222-B32E-A13592D4FDD3}"/>
              </a:ext>
            </a:extLst>
          </p:cNvPr>
          <p:cNvCxnSpPr>
            <a:cxnSpLocks/>
          </p:cNvCxnSpPr>
          <p:nvPr/>
        </p:nvCxnSpPr>
        <p:spPr>
          <a:xfrm flipH="1">
            <a:off x="7124700" y="4953000"/>
            <a:ext cx="838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9E37426-F30A-4AD2-A747-01196BC825E8}"/>
              </a:ext>
            </a:extLst>
          </p:cNvPr>
          <p:cNvCxnSpPr>
            <a:cxnSpLocks/>
          </p:cNvCxnSpPr>
          <p:nvPr/>
        </p:nvCxnSpPr>
        <p:spPr>
          <a:xfrm>
            <a:off x="5816600" y="3949700"/>
            <a:ext cx="0" cy="1054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876E586-D4C0-42C1-8E49-E1480073A317}"/>
              </a:ext>
            </a:extLst>
          </p:cNvPr>
          <p:cNvCxnSpPr>
            <a:cxnSpLocks/>
          </p:cNvCxnSpPr>
          <p:nvPr/>
        </p:nvCxnSpPr>
        <p:spPr>
          <a:xfrm>
            <a:off x="5791200" y="4953000"/>
            <a:ext cx="304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9344382-F982-4B27-9BBC-AA6ED5DC10ED}"/>
              </a:ext>
            </a:extLst>
          </p:cNvPr>
          <p:cNvCxnSpPr>
            <a:cxnSpLocks/>
          </p:cNvCxnSpPr>
          <p:nvPr/>
        </p:nvCxnSpPr>
        <p:spPr>
          <a:xfrm>
            <a:off x="7962900" y="2222500"/>
            <a:ext cx="0" cy="27305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D5E6601-9F0B-47F7-A3E9-EA84D0CAF334}"/>
              </a:ext>
            </a:extLst>
          </p:cNvPr>
          <p:cNvCxnSpPr>
            <a:cxnSpLocks/>
          </p:cNvCxnSpPr>
          <p:nvPr/>
        </p:nvCxnSpPr>
        <p:spPr>
          <a:xfrm flipV="1">
            <a:off x="8496300" y="2222500"/>
            <a:ext cx="0" cy="2882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2788337F-726C-4CA1-A3D3-7E48DB841096}"/>
              </a:ext>
            </a:extLst>
          </p:cNvPr>
          <p:cNvCxnSpPr>
            <a:cxnSpLocks/>
          </p:cNvCxnSpPr>
          <p:nvPr/>
        </p:nvCxnSpPr>
        <p:spPr>
          <a:xfrm>
            <a:off x="7175500" y="5092700"/>
            <a:ext cx="132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302545B-2455-4E21-85BE-BDC7415E88B5}"/>
              </a:ext>
            </a:extLst>
          </p:cNvPr>
          <p:cNvCxnSpPr>
            <a:cxnSpLocks/>
          </p:cNvCxnSpPr>
          <p:nvPr/>
        </p:nvCxnSpPr>
        <p:spPr>
          <a:xfrm>
            <a:off x="8610600" y="2209800"/>
            <a:ext cx="0" cy="2997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9B635C4C-AF72-46A6-8B9D-2DCF86A5F06E}"/>
              </a:ext>
            </a:extLst>
          </p:cNvPr>
          <p:cNvCxnSpPr>
            <a:cxnSpLocks/>
          </p:cNvCxnSpPr>
          <p:nvPr/>
        </p:nvCxnSpPr>
        <p:spPr>
          <a:xfrm flipH="1">
            <a:off x="7124700" y="5219700"/>
            <a:ext cx="147320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C80ED080-8DBD-4E4A-BDFC-1927B7A13A94}"/>
              </a:ext>
            </a:extLst>
          </p:cNvPr>
          <p:cNvCxnSpPr>
            <a:cxnSpLocks/>
          </p:cNvCxnSpPr>
          <p:nvPr/>
        </p:nvCxnSpPr>
        <p:spPr>
          <a:xfrm>
            <a:off x="7073900" y="4165600"/>
            <a:ext cx="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46B8393B-CCF3-42FE-B867-4BE0DFE389E8}"/>
              </a:ext>
            </a:extLst>
          </p:cNvPr>
          <p:cNvCxnSpPr>
            <a:cxnSpLocks/>
          </p:cNvCxnSpPr>
          <p:nvPr/>
        </p:nvCxnSpPr>
        <p:spPr>
          <a:xfrm>
            <a:off x="7188200" y="5346700"/>
            <a:ext cx="184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7C8066A2-22C7-4240-A1AF-936F06D1DCED}"/>
              </a:ext>
            </a:extLst>
          </p:cNvPr>
          <p:cNvCxnSpPr>
            <a:cxnSpLocks/>
          </p:cNvCxnSpPr>
          <p:nvPr/>
        </p:nvCxnSpPr>
        <p:spPr>
          <a:xfrm flipH="1" flipV="1">
            <a:off x="9004300" y="2209800"/>
            <a:ext cx="12700" cy="3136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乘號 36">
            <a:extLst>
              <a:ext uri="{FF2B5EF4-FFF2-40B4-BE49-F238E27FC236}">
                <a16:creationId xmlns:a16="http://schemas.microsoft.com/office/drawing/2014/main" id="{137F2643-5AA6-42C6-A6DB-1B002318FE86}"/>
              </a:ext>
            </a:extLst>
          </p:cNvPr>
          <p:cNvSpPr/>
          <p:nvPr/>
        </p:nvSpPr>
        <p:spPr>
          <a:xfrm>
            <a:off x="3022600" y="2616200"/>
            <a:ext cx="469900" cy="4190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8" name="乘號 37">
            <a:extLst>
              <a:ext uri="{FF2B5EF4-FFF2-40B4-BE49-F238E27FC236}">
                <a16:creationId xmlns:a16="http://schemas.microsoft.com/office/drawing/2014/main" id="{65159370-0775-42E1-8CE8-C18296C57219}"/>
              </a:ext>
            </a:extLst>
          </p:cNvPr>
          <p:cNvSpPr/>
          <p:nvPr/>
        </p:nvSpPr>
        <p:spPr>
          <a:xfrm>
            <a:off x="5156200" y="5486400"/>
            <a:ext cx="469900" cy="41909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045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1336</Words>
  <Application>Microsoft Office PowerPoint</Application>
  <PresentationFormat>寬螢幕</PresentationFormat>
  <Paragraphs>127</Paragraphs>
  <Slides>24</Slides>
  <Notes>19</Notes>
  <HiddenSlides>0</HiddenSlides>
  <MMClips>3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微軟正黑體</vt:lpstr>
      <vt:lpstr>標楷體</vt:lpstr>
      <vt:lpstr>Arial</vt:lpstr>
      <vt:lpstr>Arial Black</vt:lpstr>
      <vt:lpstr>Calibri</vt:lpstr>
      <vt:lpstr>Calibri Light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障礙物燈站 – 遠程監控系統連接圖</vt:lpstr>
      <vt:lpstr>航空障礙燈站狀態</vt:lpstr>
      <vt:lpstr>PowerPoint 簡報</vt:lpstr>
      <vt:lpstr>民航處障礙物燈標站 CPE WiFi 網絡連接圖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 &amp; A</vt:lpstr>
      <vt:lpstr>PowerPoint 簡報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Cole CHOI</dc:creator>
  <cp:lastModifiedBy>Cole CHOI</cp:lastModifiedBy>
  <cp:revision>88</cp:revision>
  <dcterms:created xsi:type="dcterms:W3CDTF">2024-06-18T05:23:34Z</dcterms:created>
  <dcterms:modified xsi:type="dcterms:W3CDTF">2024-09-27T02:11:51Z</dcterms:modified>
</cp:coreProperties>
</file>