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3" r:id="rId2"/>
    <p:sldId id="256" r:id="rId3"/>
    <p:sldId id="264" r:id="rId4"/>
    <p:sldId id="257" r:id="rId5"/>
    <p:sldId id="259" r:id="rId6"/>
    <p:sldId id="260" r:id="rId7"/>
    <p:sldId id="262" r:id="rId8"/>
    <p:sldId id="265" r:id="rId9"/>
    <p:sldId id="278" r:id="rId10"/>
    <p:sldId id="268" r:id="rId11"/>
    <p:sldId id="267" r:id="rId12"/>
    <p:sldId id="273" r:id="rId13"/>
    <p:sldId id="266" r:id="rId14"/>
    <p:sldId id="282" r:id="rId15"/>
    <p:sldId id="269" r:id="rId16"/>
    <p:sldId id="270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8280298-960F-42DF-B593-1683267EEF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EFFD90-CB9D-4BD5-A450-EE3A6E3825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F2C0E-5C12-44FA-A1D6-D0FC7B3E5167}" type="datetimeFigureOut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DE1136B-83C2-484C-8A05-E9879A2209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HK"/>
              <a:t>1</a:t>
            </a:r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5867CB7-703C-44B7-9ACF-5CBBCDB3B7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A4920-32C7-4B42-A0D1-69C16F900FC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367425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8444E-E47C-45FF-8EF6-A074A3BFEC6B}" type="datetimeFigureOut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zh-HK"/>
              <a:t>1</a:t>
            </a:r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A7B11-6114-40BD-A528-879CF16DC1C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83012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A7B11-6114-40BD-A528-879CF16DC1C2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58675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8BFE75-454A-4CB9-99CE-0CE5E0D41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CE21907-6A16-4413-9396-94386D8EC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16F3253-183A-4D1B-800D-013E49A3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34D6-F9B5-4180-8CD2-1F1019C5FFB1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F06007-574D-40EF-9508-FAB88C79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4B663BA-ED74-4762-943C-1FE4A0D1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0127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B0158E-9E46-47FA-95BC-C43B69D5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6446484-7296-4793-A125-928067A36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E2304B1-4CA2-4264-B3B5-04AA50892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E757-0AE0-4CD6-944C-76D9D7CFC520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4BA2D2-A505-479F-BEA1-856ADD5A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CE8D3CB-2C2F-4CD1-8D28-2FBEF60F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1475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AD94BAD-6EDC-4469-A74F-FD7F3F13C0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1BBBC10-D5DD-4E8B-8F13-D0A96CF54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E20EEE-CC0C-46B8-8347-8A81E49B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B3F8-776A-45AA-AEF4-82C70EFCA0BC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1C46F-4197-40C1-BAAB-DCDABC2B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0B773A-BCE4-4849-87F9-F9444DAA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0963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CF4E5-D695-4299-A520-BEEA2814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CC01E7-0F86-4EFF-B466-C03498B20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DEBCC6-2120-473F-95C8-C643A03A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ECE9-CE29-41AC-8E36-6B062675D39D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42AAA9-C7E5-4888-8124-96BF9568D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3AB692-AD21-4508-9F42-0E6C1FE6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2555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F9A705-42FA-4B75-83EE-31EF6C53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DAD8C7-411D-455D-800F-7F4EEA12B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6AA4DD-49ED-4148-A133-A009F4C9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235D-42A7-4557-95AC-FB7045696594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386238-1763-425E-A259-22E5DAF4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FED17D-6868-410D-98E9-CFD227CD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601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C69756-DA4D-4710-AD7F-1C63FB37D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97463B-0B6C-46FD-BE80-2DD8BC681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263E4B4-C0D7-43E3-B3CE-A2E3531FF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F8C769A-4E16-4242-95DB-D40D030D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1E0FC-75DC-4998-8ECE-2B8A626A5665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102193E-F927-4D21-A841-3AFFC3C2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8ED67B1-E4FE-476E-A01A-C81122B9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520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FFB87B-A512-4D07-98AE-A5A4810C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139C10-E443-439B-A766-DE37DCD8F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C7C06CC-233B-4788-B435-2B5880F16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CF7E7BB-4535-4511-9397-4E50F1BEB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C00293B-9798-497C-8A9F-8567FAE65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0C21CF2-8C43-4C00-8F7D-9813C207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EE2EC-A082-45E3-B0FC-E9E503EEECE5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B718A48-EBB1-43E3-A2A9-ADD811CB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D4196DC-7C3B-41D0-BA3E-81E183A8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10890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D678A3-F09C-4F1F-9861-181B26FC6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4493FA4-41E1-4751-A726-406F8072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3639F-5C14-4B57-8955-D96C2800934A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C4C5562-6EB0-414D-81E9-00656D18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79398-2856-4F99-B37F-A1551725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19241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358A194-4469-45DC-AAB4-16876BE7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47AD9-E7FD-4848-ACFE-E828E159ADE7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943FAD-0FAD-409E-AD55-0F74500B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E251665-6F08-49C8-B4C6-B6B771DF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5045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1FD6E1-3F20-40F8-A0B0-DD422804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C7A78C-FFE0-4EAE-B758-90BC4D7D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0718A82-0BF5-49A8-9299-6236557A6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0BA3E57-C67E-4119-A674-3C8F2CAD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64CC3-1538-4463-BE16-ED29F3639751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D58D94D-CA67-4F9D-A1D0-760B023C7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FCAB381-4D36-4CDD-954A-E53E5FDF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947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6ABE7A-838F-4D38-BEE3-9949AF7C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36C2E04-63DE-41A2-B49D-3C291E337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7D56BA5-0191-4CC6-B812-AAE54ED2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3067B35-00C6-4376-8FD3-FF51A704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9E0E6-E96B-41C0-B974-686FB63BE720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12A5DA-8304-49BB-AE88-33C3A169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82CBD5-EC63-41A1-83AE-2678BD90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2942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F72D7F8-D930-4A36-97D4-EAEC0532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153F138-AE82-4451-87A8-BF9C4AEA2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4A63CD0-B072-4770-BD72-272E85ABB9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A8E10-FFFE-4014-83B4-C0B605FEE72B}" type="datetime1">
              <a:rPr lang="zh-HK" altLang="en-US" smtClean="0"/>
              <a:t>10/11/2024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EEEA2F-60E2-4A23-BB85-1698BEA0C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63EA0D-FDCB-4832-A7C0-FABA4BF05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3700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2E8A8-3921-4700-9733-EAC4EE901FC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665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6115931-63E7-4E0B-8D5E-8F36097ABB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00" cy="68583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70A3EF-2F47-4EB0-9D56-B8AB0CB3E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05362"/>
            <a:ext cx="9863091" cy="863353"/>
          </a:xfrm>
        </p:spPr>
        <p:txBody>
          <a:bodyPr>
            <a:noAutofit/>
          </a:bodyPr>
          <a:lstStyle/>
          <a:p>
            <a:r>
              <a:rPr lang="en-US" altLang="zh-HK" sz="4800" b="1" dirty="0">
                <a:solidFill>
                  <a:srgbClr val="002060"/>
                </a:solidFill>
              </a:rPr>
              <a:t>Speed Enforcement Camera System</a:t>
            </a:r>
            <a:endParaRPr lang="zh-HK" altLang="en-US" sz="4800" b="1" dirty="0">
              <a:solidFill>
                <a:srgbClr val="002060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F783F6-8B8A-4D83-A752-8B85D823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5977" y="5489285"/>
            <a:ext cx="3536272" cy="863353"/>
          </a:xfrm>
        </p:spPr>
        <p:txBody>
          <a:bodyPr>
            <a:normAutofit lnSpcReduction="10000"/>
          </a:bodyPr>
          <a:lstStyle/>
          <a:p>
            <a:r>
              <a:rPr lang="en-US" altLang="zh-HK" b="1" dirty="0">
                <a:solidFill>
                  <a:srgbClr val="002060"/>
                </a:solidFill>
              </a:rPr>
              <a:t>Prepared By: </a:t>
            </a:r>
          </a:p>
          <a:p>
            <a:r>
              <a:rPr lang="en-US" altLang="zh-HK" b="1" dirty="0">
                <a:solidFill>
                  <a:srgbClr val="002060"/>
                </a:solidFill>
              </a:rPr>
              <a:t>CHAN HEI, </a:t>
            </a:r>
            <a:r>
              <a:rPr lang="en-US" altLang="zh-HK" b="1" dirty="0" err="1">
                <a:solidFill>
                  <a:srgbClr val="002060"/>
                </a:solidFill>
              </a:rPr>
              <a:t>AEnI</a:t>
            </a:r>
            <a:r>
              <a:rPr lang="en-US" altLang="zh-HK" b="1" dirty="0">
                <a:solidFill>
                  <a:srgbClr val="002060"/>
                </a:solidFill>
              </a:rPr>
              <a:t>/S/HK2</a:t>
            </a:r>
          </a:p>
          <a:p>
            <a:endParaRPr lang="zh-HK" alt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F1085E2-CCC4-416B-A8A1-F3B7464C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602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9795" y="359506"/>
            <a:ext cx="8393724" cy="726832"/>
          </a:xfrm>
        </p:spPr>
        <p:txBody>
          <a:bodyPr>
            <a:normAutofit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SECIII VIOLATION CAPTURING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1391EB-C107-4D24-8DD6-1E795420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10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95" y="1227543"/>
            <a:ext cx="3859925" cy="22742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275" y="1158416"/>
            <a:ext cx="2918439" cy="241253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11" y="3643023"/>
            <a:ext cx="7369503" cy="29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4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3646" y="299738"/>
            <a:ext cx="6404708" cy="759405"/>
          </a:xfrm>
        </p:spPr>
        <p:txBody>
          <a:bodyPr>
            <a:normAutofit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SECIII CENTRAL SERVER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068E21A-5479-4589-BA4B-2FBDB3FD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11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7" y="1694845"/>
            <a:ext cx="5816684" cy="25321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901" y="1694845"/>
            <a:ext cx="5731699" cy="27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0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0029" y="372085"/>
            <a:ext cx="10253785" cy="643915"/>
          </a:xfrm>
        </p:spPr>
        <p:txBody>
          <a:bodyPr>
            <a:normAutofit/>
          </a:bodyPr>
          <a:lstStyle/>
          <a:p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</a:rPr>
              <a:t>VIOLATION DVD HANDLING AND OPERATION FLOW</a:t>
            </a:r>
            <a:endParaRPr lang="zh-HK" alt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F7AA5A2-B8CA-4815-BEFF-D0FB1AB2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12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416" y="1305169"/>
            <a:ext cx="7612187" cy="494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5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F820A72C-A41A-4C8F-BDB6-C47B31FA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4432" y="2477895"/>
            <a:ext cx="3641968" cy="3125946"/>
          </a:xfrm>
        </p:spPr>
        <p:txBody>
          <a:bodyPr>
            <a:normAutofit lnSpcReduction="10000"/>
          </a:bodyPr>
          <a:lstStyle/>
          <a:p>
            <a:r>
              <a:rPr lang="en-US" altLang="zh-HK" dirty="0"/>
              <a:t>• 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超速個案日期</a:t>
            </a:r>
          </a:p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超速個案時間</a:t>
            </a:r>
          </a:p>
          <a:p>
            <a:r>
              <a:rPr lang="en-US" altLang="zh-HK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HK" altLang="en-US" dirty="0">
                <a:solidFill>
                  <a:schemeClr val="accent1">
                    <a:lumMod val="50000"/>
                  </a:schemeClr>
                </a:solidFill>
              </a:rPr>
              <a:t>該位置編號</a:t>
            </a:r>
          </a:p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該位置之名稱</a:t>
            </a:r>
          </a:p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超速車輛之行車線</a:t>
            </a:r>
          </a:p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</a:rPr>
              <a:t>超速個案編號</a:t>
            </a:r>
          </a:p>
          <a:p>
            <a:r>
              <a:rPr lang="en-US" altLang="zh-HK" dirty="0">
                <a:solidFill>
                  <a:schemeClr val="accent1">
                    <a:lumMod val="50000"/>
                  </a:schemeClr>
                </a:solidFill>
              </a:rPr>
              <a:t>• A-B </a:t>
            </a:r>
            <a:r>
              <a:rPr lang="zh-HK" altLang="en-US" dirty="0">
                <a:solidFill>
                  <a:schemeClr val="accent1">
                    <a:lumMod val="50000"/>
                  </a:schemeClr>
                </a:solidFill>
              </a:rPr>
              <a:t>相之時間間距</a:t>
            </a:r>
            <a:endParaRPr lang="en-US" altLang="zh-HK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2A79203-7781-4231-AFFE-44CF712F4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13</a:t>
            </a:fld>
            <a:endParaRPr lang="zh-HK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C8F4632-675E-426F-9E9F-D391FA9428AD}"/>
              </a:ext>
            </a:extLst>
          </p:cNvPr>
          <p:cNvSpPr txBox="1">
            <a:spLocks/>
          </p:cNvSpPr>
          <p:nvPr/>
        </p:nvSpPr>
        <p:spPr>
          <a:xfrm>
            <a:off x="1958556" y="506010"/>
            <a:ext cx="8274885" cy="748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Violation information on photo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805526" y="2477895"/>
            <a:ext cx="419686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超速車輛之速度</a:t>
            </a:r>
          </a:p>
          <a:p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該位置之行車限速</a:t>
            </a:r>
          </a:p>
          <a:p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貨車行車限速</a:t>
            </a:r>
          </a:p>
          <a:p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運作之快相機編號</a:t>
            </a:r>
          </a:p>
          <a:p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運作之快相機雷達編號或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SMD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編號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</a:rPr>
              <a:t>線圈感應器）</a:t>
            </a:r>
          </a:p>
          <a:p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• </a:t>
            </a:r>
            <a:r>
              <a:rPr lang="zh-HK" altLang="en-US" sz="2400" dirty="0">
                <a:solidFill>
                  <a:schemeClr val="accent1">
                    <a:lumMod val="50000"/>
                  </a:schemeClr>
                </a:solidFill>
              </a:rPr>
              <a:t>行車方向</a:t>
            </a:r>
          </a:p>
          <a:p>
            <a:endParaRPr lang="zh-HK" altLang="en-US" b="1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69" y="1540356"/>
            <a:ext cx="9584061" cy="53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34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39B89F-2CF4-4BF4-987A-2FA21903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14</a:t>
            </a:fld>
            <a:endParaRPr lang="zh-HK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78D6804-04D4-4A9E-8ADC-CFE4C6FF701A}"/>
              </a:ext>
            </a:extLst>
          </p:cNvPr>
          <p:cNvSpPr txBox="1">
            <a:spLocks/>
          </p:cNvSpPr>
          <p:nvPr/>
        </p:nvSpPr>
        <p:spPr>
          <a:xfrm>
            <a:off x="4054572" y="437112"/>
            <a:ext cx="4082855" cy="752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DATA Encryption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0BA1B69-7B4E-478A-8717-7B1A919CB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770" y="1189607"/>
            <a:ext cx="7395372" cy="418663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40A4F8C-300E-48B1-8F92-7450D017C1E7}"/>
              </a:ext>
            </a:extLst>
          </p:cNvPr>
          <p:cNvSpPr txBox="1"/>
          <p:nvPr/>
        </p:nvSpPr>
        <p:spPr>
          <a:xfrm>
            <a:off x="5156944" y="5601810"/>
            <a:ext cx="2195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>
                <a:solidFill>
                  <a:schemeClr val="accent1">
                    <a:lumMod val="50000"/>
                  </a:schemeClr>
                </a:solidFill>
              </a:rPr>
              <a:t>Encryption Process</a:t>
            </a:r>
          </a:p>
        </p:txBody>
      </p:sp>
    </p:spTree>
    <p:extLst>
      <p:ext uri="{BB962C8B-B14F-4D97-AF65-F5344CB8AC3E}">
        <p14:creationId xmlns:p14="http://schemas.microsoft.com/office/powerpoint/2010/main" val="419273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647" y="410480"/>
            <a:ext cx="6682153" cy="745514"/>
          </a:xfrm>
        </p:spPr>
        <p:txBody>
          <a:bodyPr>
            <a:normAutofit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DATA Encryption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2F5DEBC-576D-48DF-A9D6-3EC5AE88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15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5" y="1438990"/>
            <a:ext cx="7607906" cy="41568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2018204"/>
            <a:ext cx="3508224" cy="265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74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9894" y="487911"/>
            <a:ext cx="5532211" cy="605442"/>
          </a:xfrm>
        </p:spPr>
        <p:txBody>
          <a:bodyPr>
            <a:normAutofit fontScale="90000"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 IV Site Facilities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75B8B4E-6003-4618-9D80-5E8C2EB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16</a:t>
            </a:fld>
            <a:endParaRPr lang="zh-HK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7" y="1093353"/>
            <a:ext cx="3581885" cy="25553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53" y="3729972"/>
            <a:ext cx="3533710" cy="255536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0538161-1B67-4BDA-A254-B78FB19E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05" y="1798131"/>
            <a:ext cx="5680290" cy="35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29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031" y="426794"/>
            <a:ext cx="9104923" cy="667360"/>
          </a:xfrm>
        </p:spPr>
        <p:txBody>
          <a:bodyPr>
            <a:normAutofit/>
          </a:bodyPr>
          <a:lstStyle/>
          <a:p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</a:rPr>
              <a:t>Overall Architecture of the Integrated System </a:t>
            </a:r>
            <a:endParaRPr lang="zh-HK" alt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82BB572-8727-4314-BAAD-EDF5084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17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63" y="1168616"/>
            <a:ext cx="7072922" cy="51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0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953" y="450240"/>
            <a:ext cx="9026769" cy="800222"/>
          </a:xfrm>
        </p:spPr>
        <p:txBody>
          <a:bodyPr>
            <a:normAutofit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Data and Control Flow of the SEC IV</a:t>
            </a:r>
            <a:endParaRPr lang="zh-HK" alt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1811331-3120-427B-AF4E-1DE99E90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18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4" y="1392457"/>
            <a:ext cx="6900986" cy="48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66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1878" y="375812"/>
            <a:ext cx="4587631" cy="675175"/>
          </a:xfrm>
        </p:spPr>
        <p:txBody>
          <a:bodyPr>
            <a:normAutofit fontScale="90000"/>
          </a:bodyPr>
          <a:lstStyle/>
          <a:p>
            <a:r>
              <a:rPr lang="en-US" altLang="zh-HK" sz="4400" b="1" dirty="0">
                <a:solidFill>
                  <a:schemeClr val="accent1">
                    <a:lumMod val="50000"/>
                  </a:schemeClr>
                </a:solidFill>
              </a:rPr>
              <a:t>Operation Logic</a:t>
            </a:r>
            <a:endParaRPr lang="zh-HK" alt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820A72C-A41A-4C8F-BDB6-C47B31FA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237" y="941288"/>
            <a:ext cx="10607525" cy="844011"/>
          </a:xfrm>
        </p:spPr>
        <p:txBody>
          <a:bodyPr>
            <a:noAutofit/>
          </a:bodyPr>
          <a:lstStyle/>
          <a:p>
            <a:r>
              <a:rPr lang="en-US" altLang="zh-HK" sz="1800" dirty="0">
                <a:solidFill>
                  <a:schemeClr val="accent1">
                    <a:lumMod val="50000"/>
                  </a:schemeClr>
                </a:solidFill>
              </a:rPr>
              <a:t>Images are taken with reference to two preconfigured site-specific image trigger lines for each vehicle. The Camera Unit makes use of A.I. Machine Vision technology to determine the movements and locations of vehicles passing its field of view. A set of photos is taken with reference to the trigger lines for every vehicle. </a:t>
            </a:r>
            <a:endParaRPr lang="zh-HK" alt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403B34A-A8E6-4FD6-879D-7059AF27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19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666" y="1785299"/>
            <a:ext cx="6672866" cy="280605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160418" y="4591357"/>
            <a:ext cx="9583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accent1">
                    <a:lumMod val="50000"/>
                  </a:schemeClr>
                </a:solidFill>
              </a:rPr>
              <a:t>1. The first image taken when the front of the vehicle has reached the first trigger line is used as the first image of a spot speed violation case </a:t>
            </a:r>
          </a:p>
          <a:p>
            <a:r>
              <a:rPr lang="en-US" altLang="zh-HK" dirty="0">
                <a:solidFill>
                  <a:schemeClr val="accent1">
                    <a:lumMod val="50000"/>
                  </a:schemeClr>
                </a:solidFill>
              </a:rPr>
              <a:t>2. The third image taken when the back of the vehicle has just left the second trigger line is used as the second image of a spot speed violation case </a:t>
            </a:r>
          </a:p>
        </p:txBody>
      </p:sp>
    </p:spTree>
    <p:extLst>
      <p:ext uri="{BB962C8B-B14F-4D97-AF65-F5344CB8AC3E}">
        <p14:creationId xmlns:p14="http://schemas.microsoft.com/office/powerpoint/2010/main" val="3945210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D8A8EDA-71E7-46F8-A36C-D8C2538D1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323" y="489755"/>
            <a:ext cx="9144000" cy="804091"/>
          </a:xfrm>
        </p:spPr>
        <p:txBody>
          <a:bodyPr>
            <a:normAutofit/>
          </a:bodyPr>
          <a:lstStyle/>
          <a:p>
            <a:r>
              <a:rPr lang="en-US" altLang="zh-HK" sz="4400" b="1" dirty="0">
                <a:solidFill>
                  <a:srgbClr val="002060"/>
                </a:solidFill>
              </a:rPr>
              <a:t>Site Facilities</a:t>
            </a:r>
            <a:endParaRPr lang="zh-HK" altLang="en-US" sz="4400" b="1" dirty="0">
              <a:solidFill>
                <a:srgbClr val="002060"/>
              </a:solidFill>
            </a:endParaRPr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95971665-7DF3-44A7-9452-8A26AC8F8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5034" y="2163856"/>
            <a:ext cx="6634578" cy="534956"/>
          </a:xfrm>
        </p:spPr>
        <p:txBody>
          <a:bodyPr>
            <a:noAutofit/>
          </a:bodyPr>
          <a:lstStyle/>
          <a:p>
            <a:endParaRPr lang="zh-HK" altLang="en-US" sz="2800" dirty="0">
              <a:solidFill>
                <a:srgbClr val="002060"/>
              </a:solidFill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6190DC9-9826-4C1E-B395-2818BBEF0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94913"/>
              </p:ext>
            </p:extLst>
          </p:nvPr>
        </p:nvGraphicFramePr>
        <p:xfrm>
          <a:off x="1136076" y="1392201"/>
          <a:ext cx="9919848" cy="4481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3627">
                  <a:extLst>
                    <a:ext uri="{9D8B030D-6E8A-4147-A177-3AD203B41FA5}">
                      <a16:colId xmlns:a16="http://schemas.microsoft.com/office/drawing/2014/main" val="2710211987"/>
                    </a:ext>
                  </a:extLst>
                </a:gridCol>
                <a:gridCol w="3213716">
                  <a:extLst>
                    <a:ext uri="{9D8B030D-6E8A-4147-A177-3AD203B41FA5}">
                      <a16:colId xmlns:a16="http://schemas.microsoft.com/office/drawing/2014/main" val="1365472368"/>
                    </a:ext>
                  </a:extLst>
                </a:gridCol>
                <a:gridCol w="2032987">
                  <a:extLst>
                    <a:ext uri="{9D8B030D-6E8A-4147-A177-3AD203B41FA5}">
                      <a16:colId xmlns:a16="http://schemas.microsoft.com/office/drawing/2014/main" val="4206496600"/>
                    </a:ext>
                  </a:extLst>
                </a:gridCol>
                <a:gridCol w="2139518">
                  <a:extLst>
                    <a:ext uri="{9D8B030D-6E8A-4147-A177-3AD203B41FA5}">
                      <a16:colId xmlns:a16="http://schemas.microsoft.com/office/drawing/2014/main" val="193628259"/>
                    </a:ext>
                  </a:extLst>
                </a:gridCol>
              </a:tblGrid>
              <a:tr h="545061">
                <a:tc>
                  <a:txBody>
                    <a:bodyPr/>
                    <a:lstStyle/>
                    <a:p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00" dirty="0">
                          <a:effectLst/>
                        </a:rPr>
                        <a:t>SEC II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00" dirty="0">
                          <a:effectLst/>
                        </a:rPr>
                        <a:t>SEC III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kern="100" dirty="0">
                          <a:effectLst/>
                        </a:rPr>
                        <a:t>SEC IV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6597484"/>
                  </a:ext>
                </a:extLst>
              </a:tr>
              <a:tr h="545061">
                <a:tc>
                  <a:txBody>
                    <a:bodyPr/>
                    <a:lstStyle/>
                    <a:p>
                      <a:r>
                        <a:rPr lang="en-US" sz="2400" kern="100">
                          <a:effectLst/>
                        </a:rPr>
                        <a:t>Detector type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>
                          <a:effectLst/>
                        </a:rPr>
                        <a:t>Radar/Loop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>
                          <a:effectLst/>
                        </a:rPr>
                        <a:t>Radar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>
                          <a:effectLst/>
                        </a:rPr>
                        <a:t>Radar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3895005"/>
                  </a:ext>
                </a:extLst>
              </a:tr>
              <a:tr h="2293474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Field Equipment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-Camera pole</a:t>
                      </a:r>
                      <a:endParaRPr lang="zh-TW" sz="2400" kern="100" dirty="0">
                        <a:effectLst/>
                      </a:endParaRPr>
                    </a:p>
                    <a:p>
                      <a:r>
                        <a:rPr lang="en-US" sz="2400" kern="100" dirty="0">
                          <a:effectLst/>
                        </a:rPr>
                        <a:t>-Flash Pole</a:t>
                      </a:r>
                      <a:endParaRPr lang="zh-TW" sz="2400" kern="100" dirty="0">
                        <a:effectLst/>
                      </a:endParaRPr>
                    </a:p>
                    <a:p>
                      <a:r>
                        <a:rPr lang="en-US" sz="2400" kern="100" dirty="0">
                          <a:effectLst/>
                        </a:rPr>
                        <a:t>-Pillar-box</a:t>
                      </a:r>
                      <a:endParaRPr lang="zh-TW" sz="2400" kern="100" dirty="0">
                        <a:effectLst/>
                      </a:endParaRPr>
                    </a:p>
                    <a:p>
                      <a:r>
                        <a:rPr lang="en-US" sz="2400" kern="100" dirty="0">
                          <a:effectLst/>
                        </a:rPr>
                        <a:t>-Auxiliary Camera(VSLS)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-All-in-one camera pole</a:t>
                      </a:r>
                      <a:endParaRPr lang="zh-TW" sz="2400" kern="100" dirty="0">
                        <a:effectLst/>
                      </a:endParaRPr>
                    </a:p>
                    <a:p>
                      <a:r>
                        <a:rPr lang="en-US" sz="2400" kern="100" dirty="0">
                          <a:effectLst/>
                        </a:rPr>
                        <a:t>-Pillar-box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- All-in-one camera pole</a:t>
                      </a:r>
                      <a:endParaRPr lang="zh-TW" sz="2400" kern="100" dirty="0">
                        <a:effectLst/>
                      </a:endParaRPr>
                    </a:p>
                    <a:p>
                      <a:r>
                        <a:rPr lang="en-US" sz="2400" kern="100" dirty="0">
                          <a:effectLst/>
                        </a:rPr>
                        <a:t>-Pillar-box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2601382"/>
                  </a:ext>
                </a:extLst>
              </a:tr>
              <a:tr h="1097670"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Operation mode/</a:t>
                      </a:r>
                    </a:p>
                    <a:p>
                      <a:r>
                        <a:rPr lang="en-US" altLang="zh-TW" sz="24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en-US" altLang="zh-TW" sz="2400" kern="100" baseline="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mode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Local/Network(HZMB)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4G network </a:t>
                      </a:r>
                    </a:p>
                    <a:p>
                      <a:r>
                        <a:rPr lang="en-US" altLang="zh-TW" sz="24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Central</a:t>
                      </a:r>
                      <a:r>
                        <a:rPr lang="en-US" altLang="zh-TW" sz="2400" kern="100" baseline="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 server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kern="100" dirty="0">
                          <a:effectLst/>
                        </a:rPr>
                        <a:t>4G/5G network</a:t>
                      </a:r>
                    </a:p>
                    <a:p>
                      <a:r>
                        <a:rPr lang="en-US" altLang="zh-TW" sz="2400" kern="100" dirty="0"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Central server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5120761"/>
                  </a:ext>
                </a:extLst>
              </a:tr>
            </a:tbl>
          </a:graphicData>
        </a:graphic>
      </p:graphicFrame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BB83DE-090C-4A3A-93E9-7DF385B7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08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BCB15-81B7-4F0E-B806-62C1504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3214" y="489317"/>
            <a:ext cx="3767015" cy="604837"/>
          </a:xfrm>
        </p:spPr>
        <p:txBody>
          <a:bodyPr>
            <a:normAutofit fontScale="90000"/>
          </a:bodyPr>
          <a:lstStyle/>
          <a:p>
            <a:r>
              <a:rPr lang="en-US" altLang="zh-HK" sz="3600" b="1" dirty="0">
                <a:solidFill>
                  <a:schemeClr val="accent1">
                    <a:lumMod val="50000"/>
                  </a:schemeClr>
                </a:solidFill>
              </a:rPr>
              <a:t>SEC IV Violation Photo</a:t>
            </a:r>
            <a:endParaRPr lang="zh-HK" alt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820A72C-A41A-4C8F-BDB6-C47B31FA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1293" y="1094154"/>
            <a:ext cx="10050584" cy="1078523"/>
          </a:xfrm>
        </p:spPr>
        <p:txBody>
          <a:bodyPr>
            <a:normAutofit/>
          </a:bodyPr>
          <a:lstStyle/>
          <a:p>
            <a:r>
              <a:rPr lang="en-US" altLang="zh-HK" sz="1600" dirty="0">
                <a:solidFill>
                  <a:schemeClr val="accent1">
                    <a:lumMod val="50000"/>
                  </a:schemeClr>
                </a:solidFill>
              </a:rPr>
              <a:t>With the advanced dual CMOS technology incorporated in the Camera Unit, no white flash is required for </a:t>
            </a:r>
            <a:r>
              <a:rPr lang="en-US" altLang="zh-HK" sz="1600" dirty="0" err="1">
                <a:solidFill>
                  <a:schemeClr val="accent1">
                    <a:lumMod val="50000"/>
                  </a:schemeClr>
                </a:solidFill>
              </a:rPr>
              <a:t>colour</a:t>
            </a:r>
            <a:r>
              <a:rPr lang="en-US" altLang="zh-HK" sz="1600" dirty="0">
                <a:solidFill>
                  <a:schemeClr val="accent1">
                    <a:lumMod val="50000"/>
                  </a:schemeClr>
                </a:solidFill>
              </a:rPr>
              <a:t> images even under dark environment. Unlike the traditional systems using white flash that images can only be taken when a violation is confirmed (post-decision photo trigger), the MM of the System takes photos on every vehicle passing the field of view of its Camera Unit prior to the violation decisions are made (pre-decision photo trigger). </a:t>
            </a:r>
            <a:endParaRPr lang="zh-HK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1A17B06-DCA9-4A6A-B166-BF52E883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20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79" y="2467992"/>
            <a:ext cx="4999081" cy="32958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4AA0E03-FDF4-4C92-A26A-5182C932E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82" y="2467991"/>
            <a:ext cx="5639148" cy="32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6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F820A72C-A41A-4C8F-BDB6-C47B31FA6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99317"/>
            <a:ext cx="9144000" cy="1724487"/>
          </a:xfrm>
        </p:spPr>
        <p:txBody>
          <a:bodyPr>
            <a:normAutofit/>
          </a:bodyPr>
          <a:lstStyle/>
          <a:p>
            <a:r>
              <a:rPr lang="en-US" altLang="zh-HK" sz="4800" b="1" dirty="0">
                <a:solidFill>
                  <a:schemeClr val="accent1">
                    <a:lumMod val="50000"/>
                  </a:schemeClr>
                </a:solidFill>
              </a:rPr>
              <a:t>END</a:t>
            </a:r>
          </a:p>
          <a:p>
            <a:r>
              <a:rPr lang="zh-TW" altLang="en-US" sz="4800" b="1" dirty="0">
                <a:solidFill>
                  <a:schemeClr val="accent1">
                    <a:lumMod val="50000"/>
                  </a:schemeClr>
                </a:solidFill>
              </a:rPr>
              <a:t>完</a:t>
            </a:r>
            <a:endParaRPr lang="zh-HK" alt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33DF136-B899-4AA2-86F5-B243171E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21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4397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4A8335-2121-4496-AF91-D8493233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585" y="404202"/>
            <a:ext cx="4570046" cy="799367"/>
          </a:xfrm>
        </p:spPr>
        <p:txBody>
          <a:bodyPr>
            <a:normAutofit/>
          </a:bodyPr>
          <a:lstStyle/>
          <a:p>
            <a:pPr algn="ctr"/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 Location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FE6EC2-3C49-47F3-BE3F-2A8095ADF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19" y="1393794"/>
            <a:ext cx="8944761" cy="5001180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A6C512C-B06C-4EF8-B99A-C29352C5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47018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559877-B7D4-495C-ACD7-95E2106649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0355" y="393888"/>
            <a:ext cx="5234108" cy="808489"/>
          </a:xfrm>
        </p:spPr>
        <p:txBody>
          <a:bodyPr>
            <a:noAutofit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 II Site Facilities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8CDC03B-085D-4E43-88A1-F3BFC21E2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5116" y="1563465"/>
            <a:ext cx="2421205" cy="618272"/>
          </a:xfrm>
        </p:spPr>
        <p:txBody>
          <a:bodyPr>
            <a:normAutofit/>
          </a:bodyPr>
          <a:lstStyle/>
          <a:p>
            <a:r>
              <a:rPr lang="en-US" altLang="zh-HK" b="1" dirty="0">
                <a:solidFill>
                  <a:schemeClr val="accent1">
                    <a:lumMod val="50000"/>
                  </a:schemeClr>
                </a:solidFill>
              </a:rPr>
              <a:t>Camera Pole</a:t>
            </a:r>
          </a:p>
          <a:p>
            <a:endParaRPr lang="en-US" altLang="zh-HK" sz="4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HK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3A59DF7-4964-4721-B773-9FC69D9C7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28" y="2323607"/>
            <a:ext cx="2700927" cy="3483265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84EA8E2-D208-4385-97D3-3E06382D80A9}"/>
              </a:ext>
            </a:extLst>
          </p:cNvPr>
          <p:cNvCxnSpPr>
            <a:cxnSpLocks/>
          </p:cNvCxnSpPr>
          <p:nvPr/>
        </p:nvCxnSpPr>
        <p:spPr>
          <a:xfrm flipV="1">
            <a:off x="3963570" y="1985108"/>
            <a:ext cx="217731" cy="423616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EA8012F-8EDF-4106-B5B4-E3A6891BCE17}"/>
              </a:ext>
            </a:extLst>
          </p:cNvPr>
          <p:cNvCxnSpPr>
            <a:cxnSpLocks/>
          </p:cNvCxnSpPr>
          <p:nvPr/>
        </p:nvCxnSpPr>
        <p:spPr>
          <a:xfrm flipH="1" flipV="1">
            <a:off x="1655250" y="3607296"/>
            <a:ext cx="657693" cy="76594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8387045D-082A-4B4E-8880-262F927C4894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1920023" y="5090028"/>
            <a:ext cx="862254" cy="372703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B0961D6-7246-434F-B1EF-A7F0166EF78D}"/>
              </a:ext>
            </a:extLst>
          </p:cNvPr>
          <p:cNvSpPr txBox="1"/>
          <p:nvPr/>
        </p:nvSpPr>
        <p:spPr>
          <a:xfrm>
            <a:off x="338814" y="3183928"/>
            <a:ext cx="1974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b="1" dirty="0">
                <a:solidFill>
                  <a:schemeClr val="accent1">
                    <a:lumMod val="50000"/>
                  </a:schemeClr>
                </a:solidFill>
              </a:rPr>
              <a:t>Flash Pole</a:t>
            </a:r>
            <a:endParaRPr lang="zh-HK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E443546-AEA5-4411-81A5-3B3B3D219D87}"/>
              </a:ext>
            </a:extLst>
          </p:cNvPr>
          <p:cNvSpPr txBox="1"/>
          <p:nvPr/>
        </p:nvSpPr>
        <p:spPr>
          <a:xfrm>
            <a:off x="516818" y="5231898"/>
            <a:ext cx="1403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400" b="1" dirty="0">
                <a:solidFill>
                  <a:schemeClr val="accent1">
                    <a:lumMod val="50000"/>
                  </a:schemeClr>
                </a:solidFill>
              </a:rPr>
              <a:t>Pillar-Box</a:t>
            </a:r>
            <a:endParaRPr lang="zh-HK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投影片編號版面配置區 39">
            <a:extLst>
              <a:ext uri="{FF2B5EF4-FFF2-40B4-BE49-F238E27FC236}">
                <a16:creationId xmlns:a16="http://schemas.microsoft.com/office/drawing/2014/main" id="{2D3C8545-C632-4B5C-BE80-AEB485C5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4</a:t>
            </a:fld>
            <a:endParaRPr lang="zh-HK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3856FCB-BDD7-47B2-8495-C3E8DF45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04" y="2326183"/>
            <a:ext cx="5903541" cy="3434672"/>
          </a:xfrm>
          <a:prstGeom prst="rect">
            <a:avLst/>
          </a:prstGeom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84EA8E2-D208-4385-97D3-3E06382D80A9}"/>
              </a:ext>
            </a:extLst>
          </p:cNvPr>
          <p:cNvCxnSpPr>
            <a:cxnSpLocks/>
          </p:cNvCxnSpPr>
          <p:nvPr/>
        </p:nvCxnSpPr>
        <p:spPr>
          <a:xfrm flipH="1" flipV="1">
            <a:off x="10886831" y="2047631"/>
            <a:ext cx="367323" cy="1836615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副標題 2">
            <a:extLst>
              <a:ext uri="{FF2B5EF4-FFF2-40B4-BE49-F238E27FC236}">
                <a16:creationId xmlns:a16="http://schemas.microsoft.com/office/drawing/2014/main" id="{48CDC03B-085D-4E43-88A1-F3BFC21E2964}"/>
              </a:ext>
            </a:extLst>
          </p:cNvPr>
          <p:cNvSpPr txBox="1">
            <a:spLocks/>
          </p:cNvSpPr>
          <p:nvPr/>
        </p:nvSpPr>
        <p:spPr>
          <a:xfrm>
            <a:off x="8729086" y="1547898"/>
            <a:ext cx="2652359" cy="4997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sz="2800" b="1" dirty="0">
                <a:solidFill>
                  <a:schemeClr val="accent1">
                    <a:lumMod val="50000"/>
                  </a:schemeClr>
                </a:solidFill>
              </a:rPr>
              <a:t>Auxiliary camera</a:t>
            </a:r>
          </a:p>
          <a:p>
            <a:endParaRPr lang="en-US" altLang="zh-HK" sz="4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HK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9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483007-A97D-45BC-BEB2-415316D12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029" y="461639"/>
            <a:ext cx="4353587" cy="699432"/>
          </a:xfrm>
        </p:spPr>
        <p:txBody>
          <a:bodyPr>
            <a:normAutofit/>
          </a:bodyPr>
          <a:lstStyle/>
          <a:p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 II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139BFC3-A5B5-4B79-A221-1FE0F24F7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23" y="1427522"/>
            <a:ext cx="2898124" cy="386826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2F3D9EB-5EED-479E-91D4-05567FA2652F}"/>
              </a:ext>
            </a:extLst>
          </p:cNvPr>
          <p:cNvSpPr txBox="1"/>
          <p:nvPr/>
        </p:nvSpPr>
        <p:spPr>
          <a:xfrm>
            <a:off x="1100623" y="2080808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B742F0-0736-404C-B522-B651C61CAC8D}"/>
              </a:ext>
            </a:extLst>
          </p:cNvPr>
          <p:cNvSpPr txBox="1"/>
          <p:nvPr/>
        </p:nvSpPr>
        <p:spPr>
          <a:xfrm>
            <a:off x="3206699" y="2187208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355A222-1D06-47BB-97AA-CE445DC360FF}"/>
              </a:ext>
            </a:extLst>
          </p:cNvPr>
          <p:cNvSpPr txBox="1"/>
          <p:nvPr/>
        </p:nvSpPr>
        <p:spPr>
          <a:xfrm>
            <a:off x="3375374" y="4827031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4.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8A0A2FD-9C4D-426C-82B7-2A9DAEC7F3DD}"/>
              </a:ext>
            </a:extLst>
          </p:cNvPr>
          <p:cNvSpPr txBox="1"/>
          <p:nvPr/>
        </p:nvSpPr>
        <p:spPr>
          <a:xfrm>
            <a:off x="3512029" y="4072767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932AB32-46DB-4614-A006-DFF0C978012F}"/>
              </a:ext>
            </a:extLst>
          </p:cNvPr>
          <p:cNvSpPr txBox="1"/>
          <p:nvPr/>
        </p:nvSpPr>
        <p:spPr>
          <a:xfrm>
            <a:off x="1100623" y="4827031"/>
            <a:ext cx="51490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5-6.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4F14135-92F2-4978-9D7D-A7D5ADDA95A2}"/>
              </a:ext>
            </a:extLst>
          </p:cNvPr>
          <p:cNvSpPr txBox="1"/>
          <p:nvPr/>
        </p:nvSpPr>
        <p:spPr>
          <a:xfrm>
            <a:off x="4074238" y="1653492"/>
            <a:ext cx="4149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MCB</a:t>
            </a:r>
          </a:p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Smoke detector</a:t>
            </a:r>
          </a:p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Sensor socket (smoke detector, flash trigger signal etc.)</a:t>
            </a:r>
          </a:p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GPS socket</a:t>
            </a:r>
          </a:p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VSLS socket</a:t>
            </a:r>
          </a:p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Network socket(HZMB)</a:t>
            </a:r>
          </a:p>
          <a:p>
            <a:pPr marL="342900" indent="-342900">
              <a:buAutoNum type="arabicPeriod"/>
            </a:pPr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Flash tube</a:t>
            </a:r>
            <a:endParaRPr lang="zh-HK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投影片編號版面配置區 22">
            <a:extLst>
              <a:ext uri="{FF2B5EF4-FFF2-40B4-BE49-F238E27FC236}">
                <a16:creationId xmlns:a16="http://schemas.microsoft.com/office/drawing/2014/main" id="{757DA2AB-5A6E-45F7-96F3-A79D7189E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5</a:t>
            </a:fld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41CB1D-9A9E-467B-A502-D7EFC4534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167" y="2556540"/>
            <a:ext cx="3153671" cy="236129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0DF818-6470-4005-BEE7-A703DE5CC583}"/>
              </a:ext>
            </a:extLst>
          </p:cNvPr>
          <p:cNvSpPr txBox="1"/>
          <p:nvPr/>
        </p:nvSpPr>
        <p:spPr>
          <a:xfrm>
            <a:off x="10558889" y="2556540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7.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7314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CCB0C5C-D075-4CEB-B8B2-C920FEA7F5CA}"/>
              </a:ext>
            </a:extLst>
          </p:cNvPr>
          <p:cNvSpPr txBox="1">
            <a:spLocks/>
          </p:cNvSpPr>
          <p:nvPr/>
        </p:nvSpPr>
        <p:spPr>
          <a:xfrm>
            <a:off x="3549490" y="375956"/>
            <a:ext cx="4342759" cy="705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400" b="1" dirty="0">
                <a:solidFill>
                  <a:schemeClr val="accent1">
                    <a:lumMod val="50000"/>
                  </a:schemeClr>
                </a:solidFill>
              </a:rPr>
              <a:t>SEC II</a:t>
            </a:r>
            <a:endParaRPr lang="zh-HK" alt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4B9A24-455C-49A8-9CC1-A6D3B35B4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5" y="965545"/>
            <a:ext cx="2040874" cy="18152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DFADA57-58BF-4381-BDAC-B3FFA9FEA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28" y="3232942"/>
            <a:ext cx="1838982" cy="189015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A827478-516D-4508-AE06-4E028AD84A80}"/>
              </a:ext>
            </a:extLst>
          </p:cNvPr>
          <p:cNvSpPr txBox="1"/>
          <p:nvPr/>
        </p:nvSpPr>
        <p:spPr>
          <a:xfrm>
            <a:off x="1339828" y="2775247"/>
            <a:ext cx="1502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b="1" dirty="0">
                <a:solidFill>
                  <a:schemeClr val="accent1">
                    <a:lumMod val="50000"/>
                  </a:schemeClr>
                </a:solidFill>
              </a:rPr>
              <a:t>Front Side</a:t>
            </a:r>
            <a:endParaRPr lang="zh-HK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C3583E-F1CF-4165-8A0C-6FC358AA91E9}"/>
              </a:ext>
            </a:extLst>
          </p:cNvPr>
          <p:cNvSpPr txBox="1"/>
          <p:nvPr/>
        </p:nvSpPr>
        <p:spPr>
          <a:xfrm>
            <a:off x="1359538" y="5692400"/>
            <a:ext cx="146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000" b="1" dirty="0">
                <a:solidFill>
                  <a:schemeClr val="accent1">
                    <a:lumMod val="50000"/>
                  </a:schemeClr>
                </a:solidFill>
              </a:rPr>
              <a:t>Rear Side</a:t>
            </a:r>
            <a:endParaRPr lang="zh-HK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C9AC62E-00DB-496F-A865-BCCA7531F53D}"/>
              </a:ext>
            </a:extLst>
          </p:cNvPr>
          <p:cNvSpPr txBox="1"/>
          <p:nvPr/>
        </p:nvSpPr>
        <p:spPr>
          <a:xfrm>
            <a:off x="867965" y="910649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1.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6C323E2-E744-4329-BEC8-2BA6F808739E}"/>
              </a:ext>
            </a:extLst>
          </p:cNvPr>
          <p:cNvSpPr txBox="1"/>
          <p:nvPr/>
        </p:nvSpPr>
        <p:spPr>
          <a:xfrm>
            <a:off x="3019694" y="910649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2.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37E6D31-DE0C-45A1-BCDF-CB71D848183B}"/>
              </a:ext>
            </a:extLst>
          </p:cNvPr>
          <p:cNvSpPr txBox="1"/>
          <p:nvPr/>
        </p:nvSpPr>
        <p:spPr>
          <a:xfrm>
            <a:off x="1381750" y="2271210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3.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DBA0A74-F233-45F0-AD76-C29E3B5BA639}"/>
              </a:ext>
            </a:extLst>
          </p:cNvPr>
          <p:cNvSpPr txBox="1"/>
          <p:nvPr/>
        </p:nvSpPr>
        <p:spPr>
          <a:xfrm>
            <a:off x="909292" y="3339356"/>
            <a:ext cx="32714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4.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39C30AB-A74D-4DDA-98AE-C6B11E7BCA62}"/>
              </a:ext>
            </a:extLst>
          </p:cNvPr>
          <p:cNvSpPr txBox="1"/>
          <p:nvPr/>
        </p:nvSpPr>
        <p:spPr>
          <a:xfrm>
            <a:off x="1686511" y="5249291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5.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sp>
        <p:nvSpPr>
          <p:cNvPr id="19" name="副標題 18">
            <a:extLst>
              <a:ext uri="{FF2B5EF4-FFF2-40B4-BE49-F238E27FC236}">
                <a16:creationId xmlns:a16="http://schemas.microsoft.com/office/drawing/2014/main" id="{878C6500-D62B-4AB4-899F-07A3AABC5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369" y="1336095"/>
            <a:ext cx="5093017" cy="4009628"/>
          </a:xfrm>
        </p:spPr>
        <p:txBody>
          <a:bodyPr>
            <a:normAutofit lnSpcReduction="10000"/>
          </a:bodyPr>
          <a:lstStyle/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1.Digital Camera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2.Tracking Radar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3.Speed Radar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4.Touch monitor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5. DVD Rom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6.CCU (Computer Control Unit)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7. Flash Electronics</a:t>
            </a:r>
          </a:p>
          <a:p>
            <a:r>
              <a:rPr lang="en-US" altLang="zh-HK" sz="2800" dirty="0">
                <a:solidFill>
                  <a:schemeClr val="accent1">
                    <a:lumMod val="50000"/>
                  </a:schemeClr>
                </a:solidFill>
              </a:rPr>
              <a:t>8.UPS</a:t>
            </a:r>
            <a:endParaRPr lang="zh-HK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5B803AB3-5DF1-4131-AE69-9EC342C74D2D}"/>
              </a:ext>
            </a:extLst>
          </p:cNvPr>
          <p:cNvCxnSpPr/>
          <p:nvPr/>
        </p:nvCxnSpPr>
        <p:spPr>
          <a:xfrm>
            <a:off x="1248409" y="1232417"/>
            <a:ext cx="480722" cy="207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8A6193D-B5CC-4428-AD54-89FCF9B54E50}"/>
              </a:ext>
            </a:extLst>
          </p:cNvPr>
          <p:cNvCxnSpPr>
            <a:cxnSpLocks/>
          </p:cNvCxnSpPr>
          <p:nvPr/>
        </p:nvCxnSpPr>
        <p:spPr>
          <a:xfrm flipH="1">
            <a:off x="2720011" y="1245929"/>
            <a:ext cx="276635" cy="1803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F3945CA-CC37-4C06-9AB4-15F54EFBCBE7}"/>
              </a:ext>
            </a:extLst>
          </p:cNvPr>
          <p:cNvCxnSpPr>
            <a:cxnSpLocks/>
          </p:cNvCxnSpPr>
          <p:nvPr/>
        </p:nvCxnSpPr>
        <p:spPr>
          <a:xfrm flipV="1">
            <a:off x="1672803" y="2377131"/>
            <a:ext cx="507509" cy="680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E79FAF8-4D96-4BFC-991A-47D23E5D84A6}"/>
              </a:ext>
            </a:extLst>
          </p:cNvPr>
          <p:cNvCxnSpPr/>
          <p:nvPr/>
        </p:nvCxnSpPr>
        <p:spPr>
          <a:xfrm>
            <a:off x="1205316" y="3626566"/>
            <a:ext cx="480722" cy="2073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65FC8EC8-3570-4A5E-A896-2C95BC25DEF3}"/>
              </a:ext>
            </a:extLst>
          </p:cNvPr>
          <p:cNvCxnSpPr>
            <a:cxnSpLocks/>
          </p:cNvCxnSpPr>
          <p:nvPr/>
        </p:nvCxnSpPr>
        <p:spPr>
          <a:xfrm flipV="1">
            <a:off x="1923318" y="4836230"/>
            <a:ext cx="100545" cy="4317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05B813B-887D-4811-BBF0-774EDDFFE5E6}"/>
              </a:ext>
            </a:extLst>
          </p:cNvPr>
          <p:cNvSpPr txBox="1"/>
          <p:nvPr/>
        </p:nvSpPr>
        <p:spPr>
          <a:xfrm>
            <a:off x="728308" y="5083290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6.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9264D459-50FD-4FA2-8F2D-137273576092}"/>
              </a:ext>
            </a:extLst>
          </p:cNvPr>
          <p:cNvCxnSpPr>
            <a:cxnSpLocks/>
          </p:cNvCxnSpPr>
          <p:nvPr/>
        </p:nvCxnSpPr>
        <p:spPr>
          <a:xfrm flipV="1">
            <a:off x="1024900" y="4890049"/>
            <a:ext cx="316942" cy="2490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投影片編號版面配置區 34">
            <a:extLst>
              <a:ext uri="{FF2B5EF4-FFF2-40B4-BE49-F238E27FC236}">
                <a16:creationId xmlns:a16="http://schemas.microsoft.com/office/drawing/2014/main" id="{49D9851F-D0EC-44BD-B341-63CBA0F5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6</a:t>
            </a:fld>
            <a:endParaRPr lang="zh-HK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8943AD0-4DCA-4C70-96E3-E75D246F5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467" y="513960"/>
            <a:ext cx="2495933" cy="282539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0E648D4-4A98-443A-8C4A-295AC21D0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466" y="3339356"/>
            <a:ext cx="2195041" cy="291549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B39C30AB-A74D-4DDA-98AE-C6B11E7BCA62}"/>
              </a:ext>
            </a:extLst>
          </p:cNvPr>
          <p:cNvSpPr txBox="1"/>
          <p:nvPr/>
        </p:nvSpPr>
        <p:spPr>
          <a:xfrm>
            <a:off x="10785004" y="3628103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7.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65FC8EC8-3570-4A5E-A896-2C95BC25DEF3}"/>
              </a:ext>
            </a:extLst>
          </p:cNvPr>
          <p:cNvCxnSpPr>
            <a:cxnSpLocks/>
          </p:cNvCxnSpPr>
          <p:nvPr/>
        </p:nvCxnSpPr>
        <p:spPr>
          <a:xfrm flipH="1">
            <a:off x="9595522" y="3931138"/>
            <a:ext cx="1224878" cy="4538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65FC8EC8-3570-4A5E-A896-2C95BC25DEF3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10073709" y="1979442"/>
            <a:ext cx="879971" cy="16486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65FC8EC8-3570-4A5E-A896-2C95BC25DEF3}"/>
              </a:ext>
            </a:extLst>
          </p:cNvPr>
          <p:cNvCxnSpPr>
            <a:cxnSpLocks/>
          </p:cNvCxnSpPr>
          <p:nvPr/>
        </p:nvCxnSpPr>
        <p:spPr>
          <a:xfrm flipH="1" flipV="1">
            <a:off x="10005579" y="2346954"/>
            <a:ext cx="991182" cy="30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39C30AB-A74D-4DDA-98AE-C6B11E7BCA62}"/>
              </a:ext>
            </a:extLst>
          </p:cNvPr>
          <p:cNvSpPr txBox="1"/>
          <p:nvPr/>
        </p:nvSpPr>
        <p:spPr>
          <a:xfrm>
            <a:off x="10950475" y="2162288"/>
            <a:ext cx="33735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HK" dirty="0">
                <a:solidFill>
                  <a:schemeClr val="bg1"/>
                </a:solidFill>
                <a:highlight>
                  <a:srgbClr val="FF0000"/>
                </a:highlight>
              </a:rPr>
              <a:t>8.</a:t>
            </a:r>
            <a:endParaRPr lang="zh-HK" altLang="en-US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39534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85D9A90-C880-4230-A95E-BEB65FF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8D398EC-03AC-402B-BABE-8C699E557F9B}"/>
              </a:ext>
            </a:extLst>
          </p:cNvPr>
          <p:cNvSpPr txBox="1">
            <a:spLocks/>
          </p:cNvSpPr>
          <p:nvPr/>
        </p:nvSpPr>
        <p:spPr>
          <a:xfrm>
            <a:off x="2783581" y="482054"/>
            <a:ext cx="6227253" cy="7164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800" b="1" dirty="0">
                <a:solidFill>
                  <a:schemeClr val="accent1">
                    <a:lumMod val="50000"/>
                  </a:schemeClr>
                </a:solidFill>
              </a:rPr>
              <a:t>SEC II Violation Decision(radar)</a:t>
            </a:r>
            <a:endParaRPr lang="zh-HK" altLang="en-US" sz="3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0EA420E-66FD-4A8D-AC17-1D638C93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971" y="2931787"/>
            <a:ext cx="3310694" cy="253004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3A55033-D8E7-427D-A927-2426037A0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83" y="2931787"/>
            <a:ext cx="4243056" cy="260094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A66FD52-CB2B-4304-BE26-41CE4C632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902" y="2931787"/>
            <a:ext cx="3310694" cy="2390347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469292" y="1359603"/>
            <a:ext cx="8472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• </a:t>
            </a:r>
            <a:r>
              <a:rPr lang="zh-TW" altLang="en-US" dirty="0"/>
              <a:t>如圖下所顯示，偵查區域投射在兩個不同的高度。</a:t>
            </a:r>
          </a:p>
          <a:p>
            <a:r>
              <a:rPr lang="en-US" altLang="zh-TW" dirty="0"/>
              <a:t>• </a:t>
            </a:r>
            <a:r>
              <a:rPr lang="zh-TW" altLang="en-US" dirty="0"/>
              <a:t>第一條線將投射在地面，平行及距離</a:t>
            </a:r>
            <a:r>
              <a:rPr lang="en-US" altLang="zh-TW" dirty="0"/>
              <a:t>19.75° </a:t>
            </a:r>
            <a:r>
              <a:rPr lang="zh-TW" altLang="en-US" dirty="0"/>
              <a:t>線後</a:t>
            </a:r>
            <a:r>
              <a:rPr lang="en-US" altLang="zh-TW" dirty="0"/>
              <a:t>6 </a:t>
            </a:r>
            <a:r>
              <a:rPr lang="zh-TW" altLang="en-US" dirty="0"/>
              <a:t>米。</a:t>
            </a:r>
          </a:p>
          <a:p>
            <a:r>
              <a:rPr lang="en-US" altLang="zh-TW" dirty="0"/>
              <a:t>• </a:t>
            </a:r>
            <a:r>
              <a:rPr lang="zh-TW" altLang="en-US" dirty="0"/>
              <a:t>第二條線平行及距離</a:t>
            </a:r>
            <a:r>
              <a:rPr lang="en-US" altLang="zh-TW" dirty="0"/>
              <a:t>19.75˚ </a:t>
            </a:r>
            <a:r>
              <a:rPr lang="zh-TW" altLang="en-US" dirty="0"/>
              <a:t>線後</a:t>
            </a:r>
            <a:r>
              <a:rPr lang="en-US" altLang="zh-TW" dirty="0"/>
              <a:t>9 </a:t>
            </a:r>
            <a:r>
              <a:rPr lang="zh-TW" altLang="en-US" dirty="0"/>
              <a:t>米。第二條線離地面提高</a:t>
            </a:r>
            <a:r>
              <a:rPr lang="en-US" altLang="zh-TW" dirty="0"/>
              <a:t>1 </a:t>
            </a:r>
            <a:r>
              <a:rPr lang="zh-TW" altLang="en-US" dirty="0"/>
              <a:t>米，以迎合實</a:t>
            </a:r>
          </a:p>
          <a:p>
            <a:r>
              <a:rPr lang="zh-TW" altLang="en-US" dirty="0"/>
              <a:t>際車輛之防撞槓</a:t>
            </a:r>
            <a:r>
              <a:rPr lang="en-US" altLang="zh-TW" dirty="0"/>
              <a:t>(</a:t>
            </a:r>
            <a:r>
              <a:rPr lang="zh-TW" altLang="en-US" dirty="0"/>
              <a:t>泵把</a:t>
            </a:r>
            <a:r>
              <a:rPr lang="en-US" altLang="zh-TW" dirty="0"/>
              <a:t>)</a:t>
            </a:r>
            <a:r>
              <a:rPr lang="zh-TW" altLang="en-US" dirty="0"/>
              <a:t>高度介乎於離地面</a:t>
            </a:r>
            <a:r>
              <a:rPr lang="en-US" altLang="zh-TW" dirty="0"/>
              <a:t>0.5 </a:t>
            </a:r>
            <a:r>
              <a:rPr lang="zh-TW" altLang="en-US" dirty="0"/>
              <a:t>米高</a:t>
            </a:r>
            <a:r>
              <a:rPr lang="en-US" altLang="zh-TW" dirty="0"/>
              <a:t>(</a:t>
            </a:r>
            <a:r>
              <a:rPr lang="zh-TW" altLang="en-US" dirty="0"/>
              <a:t>私家車</a:t>
            </a:r>
            <a:r>
              <a:rPr lang="en-US" altLang="zh-TW" dirty="0"/>
              <a:t>) </a:t>
            </a:r>
            <a:r>
              <a:rPr lang="zh-TW" altLang="en-US" dirty="0"/>
              <a:t>至</a:t>
            </a:r>
            <a:r>
              <a:rPr lang="en-US" altLang="zh-TW" dirty="0"/>
              <a:t>1 </a:t>
            </a:r>
            <a:r>
              <a:rPr lang="zh-TW" altLang="en-US" dirty="0"/>
              <a:t>米高</a:t>
            </a:r>
            <a:r>
              <a:rPr lang="en-US" altLang="zh-TW" dirty="0"/>
              <a:t>(</a:t>
            </a:r>
            <a:r>
              <a:rPr lang="zh-TW" altLang="en-US" dirty="0"/>
              <a:t>貨車</a:t>
            </a:r>
            <a:r>
              <a:rPr lang="en-US" altLang="zh-TW" dirty="0"/>
              <a:t>) </a:t>
            </a:r>
            <a:r>
              <a:rPr lang="zh-TW" altLang="en-US" dirty="0"/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23063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85B7D5F-EA5F-46F4-B54F-A4C0C817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8</a:t>
            </a:fld>
            <a:endParaRPr lang="zh-HK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C8F4632-675E-426F-9E9F-D391FA9428AD}"/>
              </a:ext>
            </a:extLst>
          </p:cNvPr>
          <p:cNvSpPr txBox="1">
            <a:spLocks/>
          </p:cNvSpPr>
          <p:nvPr/>
        </p:nvSpPr>
        <p:spPr>
          <a:xfrm>
            <a:off x="2916746" y="455421"/>
            <a:ext cx="5800820" cy="71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5400" b="1" dirty="0">
                <a:solidFill>
                  <a:schemeClr val="accent1">
                    <a:lumMod val="50000"/>
                  </a:schemeClr>
                </a:solidFill>
              </a:rPr>
              <a:t>SEC II Violation Decision(loop)</a:t>
            </a:r>
            <a:endParaRPr lang="zh-HK" alt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C92C24B-2CC5-4165-87AD-10FC68F8E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0" y="1688343"/>
            <a:ext cx="4494384" cy="22505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EEB8886-A48D-4C78-81BD-FBD3B7559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027" y="1688343"/>
            <a:ext cx="2913531" cy="22467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1CF3503-B4F3-4BC7-95BE-B3F67D552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00" y="1672038"/>
            <a:ext cx="3122477" cy="226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8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8" y="1164493"/>
            <a:ext cx="2981443" cy="400929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E8A8-3921-4700-9733-EAC4EE901FCE}" type="slidenum">
              <a:rPr lang="zh-HK" altLang="en-US" smtClean="0"/>
              <a:t>9</a:t>
            </a:fld>
            <a:endParaRPr lang="zh-HK" altLang="en-US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7C559877-B7D4-495C-ACD7-95E21066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454" y="435465"/>
            <a:ext cx="6055946" cy="627427"/>
          </a:xfrm>
        </p:spPr>
        <p:txBody>
          <a:bodyPr>
            <a:noAutofit/>
          </a:bodyPr>
          <a:lstStyle/>
          <a:p>
            <a:pPr algn="ctr"/>
            <a:r>
              <a:rPr lang="en-US" altLang="zh-HK" sz="4000" b="1" dirty="0">
                <a:solidFill>
                  <a:schemeClr val="accent1">
                    <a:lumMod val="50000"/>
                  </a:schemeClr>
                </a:solidFill>
              </a:rPr>
              <a:t>SEC III Site Facilities</a:t>
            </a:r>
            <a:endParaRPr lang="zh-HK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092" y="4270163"/>
            <a:ext cx="5031323" cy="214090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092" y="1164493"/>
            <a:ext cx="8179468" cy="3105670"/>
          </a:xfrm>
          <a:prstGeom prst="rect">
            <a:avLst/>
          </a:prstGeom>
        </p:spPr>
      </p:pic>
      <p:cxnSp>
        <p:nvCxnSpPr>
          <p:cNvPr id="14" name="直線單箭頭接點 13"/>
          <p:cNvCxnSpPr/>
          <p:nvPr/>
        </p:nvCxnSpPr>
        <p:spPr>
          <a:xfrm>
            <a:off x="1833559" y="4728308"/>
            <a:ext cx="0" cy="7815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851877" y="5509846"/>
            <a:ext cx="259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>
                <a:solidFill>
                  <a:schemeClr val="accent1">
                    <a:lumMod val="50000"/>
                  </a:schemeClr>
                </a:solidFill>
              </a:rPr>
              <a:t>All-in-one camera pole</a:t>
            </a:r>
            <a:endParaRPr lang="zh-HK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 flipV="1">
            <a:off x="4149970" y="1953846"/>
            <a:ext cx="1180122" cy="468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5460819" y="1769905"/>
            <a:ext cx="82586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HK" sz="2400" dirty="0">
                <a:solidFill>
                  <a:schemeClr val="accent1">
                    <a:lumMod val="50000"/>
                  </a:schemeClr>
                </a:solidFill>
              </a:rPr>
              <a:t>Flash</a:t>
            </a:r>
            <a:endParaRPr lang="zh-HK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88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612</Words>
  <Application>Microsoft Office PowerPoint</Application>
  <PresentationFormat>寬螢幕</PresentationFormat>
  <Paragraphs>129</Paragraphs>
  <Slides>21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新細明體</vt:lpstr>
      <vt:lpstr>Arial</vt:lpstr>
      <vt:lpstr>Calibri</vt:lpstr>
      <vt:lpstr>Calibri Light</vt:lpstr>
      <vt:lpstr>Times New Roman</vt:lpstr>
      <vt:lpstr>Office 佈景主題</vt:lpstr>
      <vt:lpstr>Speed Enforcement Camera System</vt:lpstr>
      <vt:lpstr>Site Facilities</vt:lpstr>
      <vt:lpstr>SEC Location</vt:lpstr>
      <vt:lpstr>SEC II Site Facilities</vt:lpstr>
      <vt:lpstr>SEC II</vt:lpstr>
      <vt:lpstr>PowerPoint 簡報</vt:lpstr>
      <vt:lpstr>PowerPoint 簡報</vt:lpstr>
      <vt:lpstr>PowerPoint 簡報</vt:lpstr>
      <vt:lpstr>SEC III Site Facilities</vt:lpstr>
      <vt:lpstr>SECIII VIOLATION CAPTURING</vt:lpstr>
      <vt:lpstr>SECIII CENTRAL SERVER</vt:lpstr>
      <vt:lpstr>VIOLATION DVD HANDLING AND OPERATION FLOW</vt:lpstr>
      <vt:lpstr>PowerPoint 簡報</vt:lpstr>
      <vt:lpstr>PowerPoint 簡報</vt:lpstr>
      <vt:lpstr>DATA Encryption</vt:lpstr>
      <vt:lpstr>SEC IV Site Facilities</vt:lpstr>
      <vt:lpstr>Overall Architecture of the Integrated System </vt:lpstr>
      <vt:lpstr>Data and Control Flow of the SEC IV</vt:lpstr>
      <vt:lpstr>Operation Logic</vt:lpstr>
      <vt:lpstr>SEC IV Violation Photo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Mr CHAN Hei 陳禧</dc:creator>
  <cp:lastModifiedBy>alex alex</cp:lastModifiedBy>
  <cp:revision>99</cp:revision>
  <dcterms:created xsi:type="dcterms:W3CDTF">2024-09-14T08:30:48Z</dcterms:created>
  <dcterms:modified xsi:type="dcterms:W3CDTF">2024-11-10T15:34:12Z</dcterms:modified>
  <cp:contentStatus>完稿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