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97"/>
  </p:notesMasterIdLst>
  <p:handoutMasterIdLst>
    <p:handoutMasterId r:id="rId98"/>
  </p:handoutMasterIdLst>
  <p:sldIdLst>
    <p:sldId id="256" r:id="rId2"/>
    <p:sldId id="257" r:id="rId3"/>
    <p:sldId id="258" r:id="rId4"/>
    <p:sldId id="259" r:id="rId5"/>
    <p:sldId id="260" r:id="rId6"/>
    <p:sldId id="261" r:id="rId7"/>
    <p:sldId id="262" r:id="rId8"/>
    <p:sldId id="263" r:id="rId9"/>
    <p:sldId id="264" r:id="rId10"/>
    <p:sldId id="571" r:id="rId11"/>
    <p:sldId id="572"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449" r:id="rId26"/>
    <p:sldId id="457" r:id="rId27"/>
    <p:sldId id="458" r:id="rId28"/>
    <p:sldId id="459" r:id="rId29"/>
    <p:sldId id="460" r:id="rId30"/>
    <p:sldId id="461" r:id="rId31"/>
    <p:sldId id="462" r:id="rId32"/>
    <p:sldId id="463" r:id="rId33"/>
    <p:sldId id="464" r:id="rId34"/>
    <p:sldId id="465" r:id="rId35"/>
    <p:sldId id="466" r:id="rId36"/>
    <p:sldId id="467" r:id="rId37"/>
    <p:sldId id="468" r:id="rId38"/>
    <p:sldId id="469" r:id="rId39"/>
    <p:sldId id="470" r:id="rId40"/>
    <p:sldId id="471" r:id="rId41"/>
    <p:sldId id="472" r:id="rId42"/>
    <p:sldId id="473" r:id="rId43"/>
    <p:sldId id="474" r:id="rId44"/>
    <p:sldId id="475" r:id="rId45"/>
    <p:sldId id="476" r:id="rId46"/>
    <p:sldId id="477" r:id="rId47"/>
    <p:sldId id="478" r:id="rId48"/>
    <p:sldId id="479" r:id="rId49"/>
    <p:sldId id="480" r:id="rId50"/>
    <p:sldId id="573" r:id="rId51"/>
    <p:sldId id="481" r:id="rId52"/>
    <p:sldId id="482" r:id="rId53"/>
    <p:sldId id="483" r:id="rId54"/>
    <p:sldId id="484" r:id="rId55"/>
    <p:sldId id="485" r:id="rId56"/>
    <p:sldId id="486" r:id="rId57"/>
    <p:sldId id="487" r:id="rId58"/>
    <p:sldId id="488" r:id="rId59"/>
    <p:sldId id="489" r:id="rId60"/>
    <p:sldId id="490" r:id="rId61"/>
    <p:sldId id="491" r:id="rId62"/>
    <p:sldId id="492" r:id="rId63"/>
    <p:sldId id="493" r:id="rId64"/>
    <p:sldId id="494" r:id="rId65"/>
    <p:sldId id="495" r:id="rId66"/>
    <p:sldId id="357" r:id="rId67"/>
    <p:sldId id="496" r:id="rId68"/>
    <p:sldId id="497" r:id="rId69"/>
    <p:sldId id="498" r:id="rId70"/>
    <p:sldId id="499" r:id="rId71"/>
    <p:sldId id="500" r:id="rId72"/>
    <p:sldId id="502" r:id="rId73"/>
    <p:sldId id="503" r:id="rId74"/>
    <p:sldId id="504" r:id="rId75"/>
    <p:sldId id="505" r:id="rId76"/>
    <p:sldId id="570" r:id="rId77"/>
    <p:sldId id="507" r:id="rId78"/>
    <p:sldId id="508" r:id="rId79"/>
    <p:sldId id="509" r:id="rId80"/>
    <p:sldId id="527" r:id="rId81"/>
    <p:sldId id="528" r:id="rId82"/>
    <p:sldId id="529" r:id="rId83"/>
    <p:sldId id="547" r:id="rId84"/>
    <p:sldId id="556" r:id="rId85"/>
    <p:sldId id="557" r:id="rId86"/>
    <p:sldId id="558" r:id="rId87"/>
    <p:sldId id="559" r:id="rId88"/>
    <p:sldId id="560" r:id="rId89"/>
    <p:sldId id="561" r:id="rId90"/>
    <p:sldId id="562" r:id="rId91"/>
    <p:sldId id="563" r:id="rId92"/>
    <p:sldId id="564" r:id="rId93"/>
    <p:sldId id="565" r:id="rId94"/>
    <p:sldId id="566" r:id="rId95"/>
    <p:sldId id="568" r:id="rId96"/>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1" autoAdjust="0"/>
    <p:restoredTop sz="94660"/>
  </p:normalViewPr>
  <p:slideViewPr>
    <p:cSldViewPr snapToGrid="0">
      <p:cViewPr varScale="1">
        <p:scale>
          <a:sx n="159" d="100"/>
          <a:sy n="159" d="100"/>
        </p:scale>
        <p:origin x="15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BF36BC-E5DB-47BD-916A-7A5ADEF48117}" type="doc">
      <dgm:prSet loTypeId="urn:microsoft.com/office/officeart/2005/8/layout/cycle2" loCatId="cycle" qsTypeId="urn:microsoft.com/office/officeart/2005/8/quickstyle/simple3" qsCatId="simple" csTypeId="urn:microsoft.com/office/officeart/2005/8/colors/accent1_2" csCatId="accent1" phldr="1"/>
      <dgm:spPr/>
      <dgm:t>
        <a:bodyPr/>
        <a:lstStyle/>
        <a:p>
          <a:endParaRPr lang="zh-HK" altLang="en-US"/>
        </a:p>
      </dgm:t>
    </dgm:pt>
    <dgm:pt modelId="{CC8085D7-B268-4929-8B31-BE78D8F5E86C}">
      <dgm:prSet phldrT="[Text]"/>
      <dgm:spPr/>
      <dgm:t>
        <a:bodyPr/>
        <a:lstStyle/>
        <a:p>
          <a:r>
            <a:rPr lang="en-GB" altLang="zh-HK" dirty="0"/>
            <a:t>Kiosk Setting Up (Day 1)</a:t>
          </a:r>
          <a:endParaRPr lang="zh-HK" altLang="en-US" dirty="0"/>
        </a:p>
      </dgm:t>
    </dgm:pt>
    <dgm:pt modelId="{74A5FE0D-4270-40C7-8EB9-74C21F268C21}" type="parTrans" cxnId="{0E6EBA18-32EC-4E59-BDB4-614172141956}">
      <dgm:prSet/>
      <dgm:spPr/>
      <dgm:t>
        <a:bodyPr/>
        <a:lstStyle/>
        <a:p>
          <a:endParaRPr lang="zh-HK" altLang="en-US"/>
        </a:p>
      </dgm:t>
    </dgm:pt>
    <dgm:pt modelId="{22037F35-E5EA-4C01-9E1B-CB3E0A3FBAEE}" type="sibTrans" cxnId="{0E6EBA18-32EC-4E59-BDB4-614172141956}">
      <dgm:prSet/>
      <dgm:spPr/>
      <dgm:t>
        <a:bodyPr/>
        <a:lstStyle/>
        <a:p>
          <a:endParaRPr lang="zh-HK" altLang="en-US"/>
        </a:p>
      </dgm:t>
    </dgm:pt>
    <dgm:pt modelId="{67A35831-D02F-4D81-944A-55E999C8C218}">
      <dgm:prSet/>
      <dgm:spPr/>
      <dgm:t>
        <a:bodyPr/>
        <a:lstStyle/>
        <a:p>
          <a:r>
            <a:rPr lang="en-GB" altLang="zh-HK" dirty="0">
              <a:solidFill>
                <a:srgbClr val="FF0000"/>
              </a:solidFill>
            </a:rPr>
            <a:t>Calibration</a:t>
          </a:r>
          <a:r>
            <a:rPr lang="en-GB" altLang="zh-HK" dirty="0"/>
            <a:t> (Day 2)</a:t>
          </a:r>
        </a:p>
      </dgm:t>
    </dgm:pt>
    <dgm:pt modelId="{76410DE8-F016-407E-8407-72152AC7FC20}" type="parTrans" cxnId="{A1A3739F-FB2F-48D2-8990-D1212BBF3A5A}">
      <dgm:prSet/>
      <dgm:spPr/>
      <dgm:t>
        <a:bodyPr/>
        <a:lstStyle/>
        <a:p>
          <a:endParaRPr lang="zh-HK" altLang="en-US"/>
        </a:p>
      </dgm:t>
    </dgm:pt>
    <dgm:pt modelId="{775A7D94-2185-4605-A0B6-D30973C99660}" type="sibTrans" cxnId="{A1A3739F-FB2F-48D2-8990-D1212BBF3A5A}">
      <dgm:prSet/>
      <dgm:spPr/>
      <dgm:t>
        <a:bodyPr/>
        <a:lstStyle/>
        <a:p>
          <a:endParaRPr lang="zh-HK" altLang="en-US"/>
        </a:p>
      </dgm:t>
    </dgm:pt>
    <dgm:pt modelId="{E05D6606-8D74-4A90-8620-235962349D3E}">
      <dgm:prSet/>
      <dgm:spPr/>
      <dgm:t>
        <a:bodyPr/>
        <a:lstStyle/>
        <a:p>
          <a:r>
            <a:rPr lang="en-GB" altLang="zh-HK" dirty="0">
              <a:solidFill>
                <a:srgbClr val="00B050"/>
              </a:solidFill>
            </a:rPr>
            <a:t>Data Logging </a:t>
          </a:r>
          <a:r>
            <a:rPr lang="en-GB" altLang="zh-HK" dirty="0"/>
            <a:t>(Day 3)</a:t>
          </a:r>
        </a:p>
      </dgm:t>
    </dgm:pt>
    <dgm:pt modelId="{82CCA17A-8D9D-4E38-9B99-B04644EF0149}" type="parTrans" cxnId="{70237417-633D-4044-ABD7-2ECF00E92BE5}">
      <dgm:prSet/>
      <dgm:spPr/>
      <dgm:t>
        <a:bodyPr/>
        <a:lstStyle/>
        <a:p>
          <a:endParaRPr lang="zh-HK" altLang="en-US"/>
        </a:p>
      </dgm:t>
    </dgm:pt>
    <dgm:pt modelId="{73DAAFA5-B619-4C7F-A079-73F77991B5D2}" type="sibTrans" cxnId="{70237417-633D-4044-ABD7-2ECF00E92BE5}">
      <dgm:prSet/>
      <dgm:spPr/>
      <dgm:t>
        <a:bodyPr/>
        <a:lstStyle/>
        <a:p>
          <a:endParaRPr lang="zh-HK" altLang="en-US"/>
        </a:p>
      </dgm:t>
    </dgm:pt>
    <dgm:pt modelId="{81563567-096E-4638-8278-E9CCEC741BD8}">
      <dgm:prSet/>
      <dgm:spPr/>
      <dgm:t>
        <a:bodyPr/>
        <a:lstStyle/>
        <a:p>
          <a:r>
            <a:rPr lang="en-GB" altLang="zh-HK" dirty="0">
              <a:solidFill>
                <a:srgbClr val="0070C0"/>
              </a:solidFill>
            </a:rPr>
            <a:t>Zero/Span Check </a:t>
          </a:r>
          <a:r>
            <a:rPr lang="en-GB" altLang="zh-HK" dirty="0"/>
            <a:t>(Day 4)</a:t>
          </a:r>
        </a:p>
      </dgm:t>
    </dgm:pt>
    <dgm:pt modelId="{24F4961E-65DF-478D-B3B7-C5C63BC2D061}" type="parTrans" cxnId="{D09801C6-C6B0-42BC-823D-37FCCA49295E}">
      <dgm:prSet/>
      <dgm:spPr/>
      <dgm:t>
        <a:bodyPr/>
        <a:lstStyle/>
        <a:p>
          <a:endParaRPr lang="zh-HK" altLang="en-US"/>
        </a:p>
      </dgm:t>
    </dgm:pt>
    <dgm:pt modelId="{E29ECCCB-BC6F-4B89-9492-9D04BDDCFBE1}" type="sibTrans" cxnId="{D09801C6-C6B0-42BC-823D-37FCCA49295E}">
      <dgm:prSet/>
      <dgm:spPr/>
      <dgm:t>
        <a:bodyPr/>
        <a:lstStyle/>
        <a:p>
          <a:endParaRPr lang="zh-HK" altLang="en-US"/>
        </a:p>
      </dgm:t>
    </dgm:pt>
    <dgm:pt modelId="{DD48B955-968D-4B16-94B7-BF0C9A2D88B7}">
      <dgm:prSet/>
      <dgm:spPr/>
      <dgm:t>
        <a:bodyPr/>
        <a:lstStyle/>
        <a:p>
          <a:r>
            <a:rPr lang="en-GB" altLang="zh-HK" dirty="0"/>
            <a:t>Kiosk Removal (Day1/Day 4)</a:t>
          </a:r>
        </a:p>
      </dgm:t>
    </dgm:pt>
    <dgm:pt modelId="{C194A508-4AF5-4F8F-8C65-65E10B9453E5}" type="parTrans" cxnId="{6888BA17-C894-4348-B6DD-60053DBDD882}">
      <dgm:prSet/>
      <dgm:spPr/>
      <dgm:t>
        <a:bodyPr/>
        <a:lstStyle/>
        <a:p>
          <a:endParaRPr lang="zh-HK" altLang="en-US"/>
        </a:p>
      </dgm:t>
    </dgm:pt>
    <dgm:pt modelId="{9C057204-5B07-431A-AD38-4DB793AAD303}" type="sibTrans" cxnId="{6888BA17-C894-4348-B6DD-60053DBDD882}">
      <dgm:prSet/>
      <dgm:spPr/>
      <dgm:t>
        <a:bodyPr/>
        <a:lstStyle/>
        <a:p>
          <a:endParaRPr lang="zh-HK" altLang="en-US"/>
        </a:p>
      </dgm:t>
    </dgm:pt>
    <dgm:pt modelId="{D9BBA3B2-C293-4174-B4B3-9A750C191B20}" type="pres">
      <dgm:prSet presAssocID="{73BF36BC-E5DB-47BD-916A-7A5ADEF48117}" presName="cycle" presStyleCnt="0">
        <dgm:presLayoutVars>
          <dgm:dir/>
          <dgm:resizeHandles val="exact"/>
        </dgm:presLayoutVars>
      </dgm:prSet>
      <dgm:spPr/>
      <dgm:t>
        <a:bodyPr/>
        <a:lstStyle/>
        <a:p>
          <a:endParaRPr lang="zh-HK" altLang="en-US"/>
        </a:p>
      </dgm:t>
    </dgm:pt>
    <dgm:pt modelId="{F81C88CD-B956-469A-94AA-2169D4759A58}" type="pres">
      <dgm:prSet presAssocID="{CC8085D7-B268-4929-8B31-BE78D8F5E86C}" presName="node" presStyleLbl="node1" presStyleIdx="0" presStyleCnt="5" custRadScaleRad="100350" custRadScaleInc="-3597">
        <dgm:presLayoutVars>
          <dgm:bulletEnabled val="1"/>
        </dgm:presLayoutVars>
      </dgm:prSet>
      <dgm:spPr/>
      <dgm:t>
        <a:bodyPr/>
        <a:lstStyle/>
        <a:p>
          <a:endParaRPr lang="zh-HK" altLang="en-US"/>
        </a:p>
      </dgm:t>
    </dgm:pt>
    <dgm:pt modelId="{A3EABD5A-11B6-41A2-B6EA-CD6F08FFC4F4}" type="pres">
      <dgm:prSet presAssocID="{22037F35-E5EA-4C01-9E1B-CB3E0A3FBAEE}" presName="sibTrans" presStyleLbl="sibTrans2D1" presStyleIdx="0" presStyleCnt="5"/>
      <dgm:spPr/>
      <dgm:t>
        <a:bodyPr/>
        <a:lstStyle/>
        <a:p>
          <a:endParaRPr lang="zh-HK" altLang="en-US"/>
        </a:p>
      </dgm:t>
    </dgm:pt>
    <dgm:pt modelId="{9F4205CF-9B12-40DE-9036-225F82CB7754}" type="pres">
      <dgm:prSet presAssocID="{22037F35-E5EA-4C01-9E1B-CB3E0A3FBAEE}" presName="connectorText" presStyleLbl="sibTrans2D1" presStyleIdx="0" presStyleCnt="5"/>
      <dgm:spPr/>
      <dgm:t>
        <a:bodyPr/>
        <a:lstStyle/>
        <a:p>
          <a:endParaRPr lang="zh-HK" altLang="en-US"/>
        </a:p>
      </dgm:t>
    </dgm:pt>
    <dgm:pt modelId="{7435DBEE-716D-4C14-9DB6-A58311F4F907}" type="pres">
      <dgm:prSet presAssocID="{67A35831-D02F-4D81-944A-55E999C8C218}" presName="node" presStyleLbl="node1" presStyleIdx="1" presStyleCnt="5">
        <dgm:presLayoutVars>
          <dgm:bulletEnabled val="1"/>
        </dgm:presLayoutVars>
      </dgm:prSet>
      <dgm:spPr/>
      <dgm:t>
        <a:bodyPr/>
        <a:lstStyle/>
        <a:p>
          <a:endParaRPr lang="zh-HK" altLang="en-US"/>
        </a:p>
      </dgm:t>
    </dgm:pt>
    <dgm:pt modelId="{A9E30E65-6A36-46AA-B4BD-726815E141E5}" type="pres">
      <dgm:prSet presAssocID="{775A7D94-2185-4605-A0B6-D30973C99660}" presName="sibTrans" presStyleLbl="sibTrans2D1" presStyleIdx="1" presStyleCnt="5"/>
      <dgm:spPr/>
      <dgm:t>
        <a:bodyPr/>
        <a:lstStyle/>
        <a:p>
          <a:endParaRPr lang="zh-HK" altLang="en-US"/>
        </a:p>
      </dgm:t>
    </dgm:pt>
    <dgm:pt modelId="{0EE2A19F-BB5F-444C-9358-673C00512DF6}" type="pres">
      <dgm:prSet presAssocID="{775A7D94-2185-4605-A0B6-D30973C99660}" presName="connectorText" presStyleLbl="sibTrans2D1" presStyleIdx="1" presStyleCnt="5"/>
      <dgm:spPr/>
      <dgm:t>
        <a:bodyPr/>
        <a:lstStyle/>
        <a:p>
          <a:endParaRPr lang="zh-HK" altLang="en-US"/>
        </a:p>
      </dgm:t>
    </dgm:pt>
    <dgm:pt modelId="{2883042B-4196-4BB1-A083-0A105BB96C78}" type="pres">
      <dgm:prSet presAssocID="{E05D6606-8D74-4A90-8620-235962349D3E}" presName="node" presStyleLbl="node1" presStyleIdx="2" presStyleCnt="5">
        <dgm:presLayoutVars>
          <dgm:bulletEnabled val="1"/>
        </dgm:presLayoutVars>
      </dgm:prSet>
      <dgm:spPr/>
      <dgm:t>
        <a:bodyPr/>
        <a:lstStyle/>
        <a:p>
          <a:endParaRPr lang="zh-HK" altLang="en-US"/>
        </a:p>
      </dgm:t>
    </dgm:pt>
    <dgm:pt modelId="{A8A7F657-5A5D-44EE-8CED-07192401CE7F}" type="pres">
      <dgm:prSet presAssocID="{73DAAFA5-B619-4C7F-A079-73F77991B5D2}" presName="sibTrans" presStyleLbl="sibTrans2D1" presStyleIdx="2" presStyleCnt="5"/>
      <dgm:spPr/>
      <dgm:t>
        <a:bodyPr/>
        <a:lstStyle/>
        <a:p>
          <a:endParaRPr lang="zh-HK" altLang="en-US"/>
        </a:p>
      </dgm:t>
    </dgm:pt>
    <dgm:pt modelId="{AD86F566-A5D2-461D-BFA0-2C2EF1F16384}" type="pres">
      <dgm:prSet presAssocID="{73DAAFA5-B619-4C7F-A079-73F77991B5D2}" presName="connectorText" presStyleLbl="sibTrans2D1" presStyleIdx="2" presStyleCnt="5"/>
      <dgm:spPr/>
      <dgm:t>
        <a:bodyPr/>
        <a:lstStyle/>
        <a:p>
          <a:endParaRPr lang="zh-HK" altLang="en-US"/>
        </a:p>
      </dgm:t>
    </dgm:pt>
    <dgm:pt modelId="{9526F40D-B58B-4C19-83AC-8E7F6F908DE6}" type="pres">
      <dgm:prSet presAssocID="{81563567-096E-4638-8278-E9CCEC741BD8}" presName="node" presStyleLbl="node1" presStyleIdx="3" presStyleCnt="5">
        <dgm:presLayoutVars>
          <dgm:bulletEnabled val="1"/>
        </dgm:presLayoutVars>
      </dgm:prSet>
      <dgm:spPr/>
      <dgm:t>
        <a:bodyPr/>
        <a:lstStyle/>
        <a:p>
          <a:endParaRPr lang="zh-HK" altLang="en-US"/>
        </a:p>
      </dgm:t>
    </dgm:pt>
    <dgm:pt modelId="{830900AE-B40F-4011-A2CE-246A19328E8A}" type="pres">
      <dgm:prSet presAssocID="{E29ECCCB-BC6F-4B89-9492-9D04BDDCFBE1}" presName="sibTrans" presStyleLbl="sibTrans2D1" presStyleIdx="3" presStyleCnt="5"/>
      <dgm:spPr/>
      <dgm:t>
        <a:bodyPr/>
        <a:lstStyle/>
        <a:p>
          <a:endParaRPr lang="zh-HK" altLang="en-US"/>
        </a:p>
      </dgm:t>
    </dgm:pt>
    <dgm:pt modelId="{D9A83938-DF7C-4155-8CBB-26A44746A3A0}" type="pres">
      <dgm:prSet presAssocID="{E29ECCCB-BC6F-4B89-9492-9D04BDDCFBE1}" presName="connectorText" presStyleLbl="sibTrans2D1" presStyleIdx="3" presStyleCnt="5"/>
      <dgm:spPr/>
      <dgm:t>
        <a:bodyPr/>
        <a:lstStyle/>
        <a:p>
          <a:endParaRPr lang="zh-HK" altLang="en-US"/>
        </a:p>
      </dgm:t>
    </dgm:pt>
    <dgm:pt modelId="{C3D20CCE-6D96-4E93-9D5F-D96938B8E085}" type="pres">
      <dgm:prSet presAssocID="{DD48B955-968D-4B16-94B7-BF0C9A2D88B7}" presName="node" presStyleLbl="node1" presStyleIdx="4" presStyleCnt="5">
        <dgm:presLayoutVars>
          <dgm:bulletEnabled val="1"/>
        </dgm:presLayoutVars>
      </dgm:prSet>
      <dgm:spPr/>
      <dgm:t>
        <a:bodyPr/>
        <a:lstStyle/>
        <a:p>
          <a:endParaRPr lang="zh-HK" altLang="en-US"/>
        </a:p>
      </dgm:t>
    </dgm:pt>
    <dgm:pt modelId="{71B734D8-6330-4F90-B70B-39B6469D4540}" type="pres">
      <dgm:prSet presAssocID="{9C057204-5B07-431A-AD38-4DB793AAD303}" presName="sibTrans" presStyleLbl="sibTrans2D1" presStyleIdx="4" presStyleCnt="5"/>
      <dgm:spPr/>
      <dgm:t>
        <a:bodyPr/>
        <a:lstStyle/>
        <a:p>
          <a:endParaRPr lang="zh-HK" altLang="en-US"/>
        </a:p>
      </dgm:t>
    </dgm:pt>
    <dgm:pt modelId="{3670F5F9-B273-42B4-BC7A-5E2835DACA4C}" type="pres">
      <dgm:prSet presAssocID="{9C057204-5B07-431A-AD38-4DB793AAD303}" presName="connectorText" presStyleLbl="sibTrans2D1" presStyleIdx="4" presStyleCnt="5"/>
      <dgm:spPr/>
      <dgm:t>
        <a:bodyPr/>
        <a:lstStyle/>
        <a:p>
          <a:endParaRPr lang="zh-HK" altLang="en-US"/>
        </a:p>
      </dgm:t>
    </dgm:pt>
  </dgm:ptLst>
  <dgm:cxnLst>
    <dgm:cxn modelId="{8AC24441-6780-4DDD-9B47-C8D551971E45}" type="presOf" srcId="{E29ECCCB-BC6F-4B89-9492-9D04BDDCFBE1}" destId="{830900AE-B40F-4011-A2CE-246A19328E8A}" srcOrd="0" destOrd="0" presId="urn:microsoft.com/office/officeart/2005/8/layout/cycle2"/>
    <dgm:cxn modelId="{3305D5A2-7D47-45D9-A1C9-0EB7F1BC2D27}" type="presOf" srcId="{73BF36BC-E5DB-47BD-916A-7A5ADEF48117}" destId="{D9BBA3B2-C293-4174-B4B3-9A750C191B20}" srcOrd="0" destOrd="0" presId="urn:microsoft.com/office/officeart/2005/8/layout/cycle2"/>
    <dgm:cxn modelId="{A1A3739F-FB2F-48D2-8990-D1212BBF3A5A}" srcId="{73BF36BC-E5DB-47BD-916A-7A5ADEF48117}" destId="{67A35831-D02F-4D81-944A-55E999C8C218}" srcOrd="1" destOrd="0" parTransId="{76410DE8-F016-407E-8407-72152AC7FC20}" sibTransId="{775A7D94-2185-4605-A0B6-D30973C99660}"/>
    <dgm:cxn modelId="{714DC71C-6BC1-416C-A3E6-BDFF2E2A28AF}" type="presOf" srcId="{775A7D94-2185-4605-A0B6-D30973C99660}" destId="{0EE2A19F-BB5F-444C-9358-673C00512DF6}" srcOrd="1" destOrd="0" presId="urn:microsoft.com/office/officeart/2005/8/layout/cycle2"/>
    <dgm:cxn modelId="{F4B9036E-E0C9-404D-A783-02773EA2C096}" type="presOf" srcId="{775A7D94-2185-4605-A0B6-D30973C99660}" destId="{A9E30E65-6A36-46AA-B4BD-726815E141E5}" srcOrd="0" destOrd="0" presId="urn:microsoft.com/office/officeart/2005/8/layout/cycle2"/>
    <dgm:cxn modelId="{6888BA17-C894-4348-B6DD-60053DBDD882}" srcId="{73BF36BC-E5DB-47BD-916A-7A5ADEF48117}" destId="{DD48B955-968D-4B16-94B7-BF0C9A2D88B7}" srcOrd="4" destOrd="0" parTransId="{C194A508-4AF5-4F8F-8C65-65E10B9453E5}" sibTransId="{9C057204-5B07-431A-AD38-4DB793AAD303}"/>
    <dgm:cxn modelId="{53E9F5E9-346F-48CE-ADCD-94B1F4DBE1CF}" type="presOf" srcId="{67A35831-D02F-4D81-944A-55E999C8C218}" destId="{7435DBEE-716D-4C14-9DB6-A58311F4F907}" srcOrd="0" destOrd="0" presId="urn:microsoft.com/office/officeart/2005/8/layout/cycle2"/>
    <dgm:cxn modelId="{0E6EBA18-32EC-4E59-BDB4-614172141956}" srcId="{73BF36BC-E5DB-47BD-916A-7A5ADEF48117}" destId="{CC8085D7-B268-4929-8B31-BE78D8F5E86C}" srcOrd="0" destOrd="0" parTransId="{74A5FE0D-4270-40C7-8EB9-74C21F268C21}" sibTransId="{22037F35-E5EA-4C01-9E1B-CB3E0A3FBAEE}"/>
    <dgm:cxn modelId="{C2D5C215-304B-4F8E-8436-7DD19F876CD0}" type="presOf" srcId="{73DAAFA5-B619-4C7F-A079-73F77991B5D2}" destId="{A8A7F657-5A5D-44EE-8CED-07192401CE7F}" srcOrd="0" destOrd="0" presId="urn:microsoft.com/office/officeart/2005/8/layout/cycle2"/>
    <dgm:cxn modelId="{A585EA53-7ECE-4867-9874-4FDAA04E6AEA}" type="presOf" srcId="{CC8085D7-B268-4929-8B31-BE78D8F5E86C}" destId="{F81C88CD-B956-469A-94AA-2169D4759A58}" srcOrd="0" destOrd="0" presId="urn:microsoft.com/office/officeart/2005/8/layout/cycle2"/>
    <dgm:cxn modelId="{A2E7C1F2-1B8B-4F60-B104-C4943CE65790}" type="presOf" srcId="{E05D6606-8D74-4A90-8620-235962349D3E}" destId="{2883042B-4196-4BB1-A083-0A105BB96C78}" srcOrd="0" destOrd="0" presId="urn:microsoft.com/office/officeart/2005/8/layout/cycle2"/>
    <dgm:cxn modelId="{E67E8F9E-5E78-436C-AEA2-2DF6DE67DE3A}" type="presOf" srcId="{DD48B955-968D-4B16-94B7-BF0C9A2D88B7}" destId="{C3D20CCE-6D96-4E93-9D5F-D96938B8E085}" srcOrd="0" destOrd="0" presId="urn:microsoft.com/office/officeart/2005/8/layout/cycle2"/>
    <dgm:cxn modelId="{70237417-633D-4044-ABD7-2ECF00E92BE5}" srcId="{73BF36BC-E5DB-47BD-916A-7A5ADEF48117}" destId="{E05D6606-8D74-4A90-8620-235962349D3E}" srcOrd="2" destOrd="0" parTransId="{82CCA17A-8D9D-4E38-9B99-B04644EF0149}" sibTransId="{73DAAFA5-B619-4C7F-A079-73F77991B5D2}"/>
    <dgm:cxn modelId="{F9C56EAC-8AC8-4501-B59B-3C1EFD08859F}" type="presOf" srcId="{E29ECCCB-BC6F-4B89-9492-9D04BDDCFBE1}" destId="{D9A83938-DF7C-4155-8CBB-26A44746A3A0}" srcOrd="1" destOrd="0" presId="urn:microsoft.com/office/officeart/2005/8/layout/cycle2"/>
    <dgm:cxn modelId="{4FBA9A79-DB0C-48C0-A935-9DC59C16A49F}" type="presOf" srcId="{9C057204-5B07-431A-AD38-4DB793AAD303}" destId="{3670F5F9-B273-42B4-BC7A-5E2835DACA4C}" srcOrd="1" destOrd="0" presId="urn:microsoft.com/office/officeart/2005/8/layout/cycle2"/>
    <dgm:cxn modelId="{887DBEF7-9A93-48FE-8FC4-C72EF3F19659}" type="presOf" srcId="{22037F35-E5EA-4C01-9E1B-CB3E0A3FBAEE}" destId="{A3EABD5A-11B6-41A2-B6EA-CD6F08FFC4F4}" srcOrd="0" destOrd="0" presId="urn:microsoft.com/office/officeart/2005/8/layout/cycle2"/>
    <dgm:cxn modelId="{77BFC14F-D593-4754-8F30-9F779CD3E317}" type="presOf" srcId="{73DAAFA5-B619-4C7F-A079-73F77991B5D2}" destId="{AD86F566-A5D2-461D-BFA0-2C2EF1F16384}" srcOrd="1" destOrd="0" presId="urn:microsoft.com/office/officeart/2005/8/layout/cycle2"/>
    <dgm:cxn modelId="{9746F190-2E4D-495C-873B-3FE055EA5333}" type="presOf" srcId="{22037F35-E5EA-4C01-9E1B-CB3E0A3FBAEE}" destId="{9F4205CF-9B12-40DE-9036-225F82CB7754}" srcOrd="1" destOrd="0" presId="urn:microsoft.com/office/officeart/2005/8/layout/cycle2"/>
    <dgm:cxn modelId="{D09801C6-C6B0-42BC-823D-37FCCA49295E}" srcId="{73BF36BC-E5DB-47BD-916A-7A5ADEF48117}" destId="{81563567-096E-4638-8278-E9CCEC741BD8}" srcOrd="3" destOrd="0" parTransId="{24F4961E-65DF-478D-B3B7-C5C63BC2D061}" sibTransId="{E29ECCCB-BC6F-4B89-9492-9D04BDDCFBE1}"/>
    <dgm:cxn modelId="{AAC82E49-C5D0-4751-A3E3-0D214ACAFCC3}" type="presOf" srcId="{9C057204-5B07-431A-AD38-4DB793AAD303}" destId="{71B734D8-6330-4F90-B70B-39B6469D4540}" srcOrd="0" destOrd="0" presId="urn:microsoft.com/office/officeart/2005/8/layout/cycle2"/>
    <dgm:cxn modelId="{9F83E8A5-643B-4429-8251-8E4022E124D0}" type="presOf" srcId="{81563567-096E-4638-8278-E9CCEC741BD8}" destId="{9526F40D-B58B-4C19-83AC-8E7F6F908DE6}" srcOrd="0" destOrd="0" presId="urn:microsoft.com/office/officeart/2005/8/layout/cycle2"/>
    <dgm:cxn modelId="{1F6A9316-C504-441C-BC1D-14ED02DBA348}" type="presParOf" srcId="{D9BBA3B2-C293-4174-B4B3-9A750C191B20}" destId="{F81C88CD-B956-469A-94AA-2169D4759A58}" srcOrd="0" destOrd="0" presId="urn:microsoft.com/office/officeart/2005/8/layout/cycle2"/>
    <dgm:cxn modelId="{24EE1698-98D4-4A39-97CA-2A4E15A5E224}" type="presParOf" srcId="{D9BBA3B2-C293-4174-B4B3-9A750C191B20}" destId="{A3EABD5A-11B6-41A2-B6EA-CD6F08FFC4F4}" srcOrd="1" destOrd="0" presId="urn:microsoft.com/office/officeart/2005/8/layout/cycle2"/>
    <dgm:cxn modelId="{EE23AE34-4B8C-48F0-9076-ACAD43242A40}" type="presParOf" srcId="{A3EABD5A-11B6-41A2-B6EA-CD6F08FFC4F4}" destId="{9F4205CF-9B12-40DE-9036-225F82CB7754}" srcOrd="0" destOrd="0" presId="urn:microsoft.com/office/officeart/2005/8/layout/cycle2"/>
    <dgm:cxn modelId="{3A0E7984-CD5D-4A27-9AD9-5BF80B852B07}" type="presParOf" srcId="{D9BBA3B2-C293-4174-B4B3-9A750C191B20}" destId="{7435DBEE-716D-4C14-9DB6-A58311F4F907}" srcOrd="2" destOrd="0" presId="urn:microsoft.com/office/officeart/2005/8/layout/cycle2"/>
    <dgm:cxn modelId="{14964506-8833-4C63-BE59-D6E9EBF8FC09}" type="presParOf" srcId="{D9BBA3B2-C293-4174-B4B3-9A750C191B20}" destId="{A9E30E65-6A36-46AA-B4BD-726815E141E5}" srcOrd="3" destOrd="0" presId="urn:microsoft.com/office/officeart/2005/8/layout/cycle2"/>
    <dgm:cxn modelId="{2DCCBCC2-6243-43F5-A9BA-CF973289590C}" type="presParOf" srcId="{A9E30E65-6A36-46AA-B4BD-726815E141E5}" destId="{0EE2A19F-BB5F-444C-9358-673C00512DF6}" srcOrd="0" destOrd="0" presId="urn:microsoft.com/office/officeart/2005/8/layout/cycle2"/>
    <dgm:cxn modelId="{D4A1BE15-1C75-48D5-87AF-79C83E3E68B2}" type="presParOf" srcId="{D9BBA3B2-C293-4174-B4B3-9A750C191B20}" destId="{2883042B-4196-4BB1-A083-0A105BB96C78}" srcOrd="4" destOrd="0" presId="urn:microsoft.com/office/officeart/2005/8/layout/cycle2"/>
    <dgm:cxn modelId="{336FBAE1-CA3B-4431-B858-D72E4E19AC96}" type="presParOf" srcId="{D9BBA3B2-C293-4174-B4B3-9A750C191B20}" destId="{A8A7F657-5A5D-44EE-8CED-07192401CE7F}" srcOrd="5" destOrd="0" presId="urn:microsoft.com/office/officeart/2005/8/layout/cycle2"/>
    <dgm:cxn modelId="{F0A8BA2B-8FF1-4246-8DAA-305A684E6766}" type="presParOf" srcId="{A8A7F657-5A5D-44EE-8CED-07192401CE7F}" destId="{AD86F566-A5D2-461D-BFA0-2C2EF1F16384}" srcOrd="0" destOrd="0" presId="urn:microsoft.com/office/officeart/2005/8/layout/cycle2"/>
    <dgm:cxn modelId="{EEC5DC74-8747-4D08-AC4E-8DC36FE306A3}" type="presParOf" srcId="{D9BBA3B2-C293-4174-B4B3-9A750C191B20}" destId="{9526F40D-B58B-4C19-83AC-8E7F6F908DE6}" srcOrd="6" destOrd="0" presId="urn:microsoft.com/office/officeart/2005/8/layout/cycle2"/>
    <dgm:cxn modelId="{491E9686-054F-419E-8BE1-F33AE3B77D0F}" type="presParOf" srcId="{D9BBA3B2-C293-4174-B4B3-9A750C191B20}" destId="{830900AE-B40F-4011-A2CE-246A19328E8A}" srcOrd="7" destOrd="0" presId="urn:microsoft.com/office/officeart/2005/8/layout/cycle2"/>
    <dgm:cxn modelId="{C3EDAB5B-95DA-4911-A407-CD8C2D596D14}" type="presParOf" srcId="{830900AE-B40F-4011-A2CE-246A19328E8A}" destId="{D9A83938-DF7C-4155-8CBB-26A44746A3A0}" srcOrd="0" destOrd="0" presId="urn:microsoft.com/office/officeart/2005/8/layout/cycle2"/>
    <dgm:cxn modelId="{5839942C-44FE-44F6-8AE5-ED22165D75A2}" type="presParOf" srcId="{D9BBA3B2-C293-4174-B4B3-9A750C191B20}" destId="{C3D20CCE-6D96-4E93-9D5F-D96938B8E085}" srcOrd="8" destOrd="0" presId="urn:microsoft.com/office/officeart/2005/8/layout/cycle2"/>
    <dgm:cxn modelId="{DB58E64C-F877-4050-B1AC-A96252AA571D}" type="presParOf" srcId="{D9BBA3B2-C293-4174-B4B3-9A750C191B20}" destId="{71B734D8-6330-4F90-B70B-39B6469D4540}" srcOrd="9" destOrd="0" presId="urn:microsoft.com/office/officeart/2005/8/layout/cycle2"/>
    <dgm:cxn modelId="{3B9557AD-FD51-47A1-A192-BA49D1CC696E}" type="presParOf" srcId="{71B734D8-6330-4F90-B70B-39B6469D4540}" destId="{3670F5F9-B273-42B4-BC7A-5E2835DACA4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image" Target="../media/image9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1EBE6C-92FD-45E2-A919-B42A5CF9C819}" type="datetimeFigureOut">
              <a:rPr lang="zh-HK" altLang="en-US" smtClean="0"/>
              <a:t>22/9/2024</a:t>
            </a:fld>
            <a:endParaRPr lang="zh-HK"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169B4-B07E-446B-A2C1-3DD6AA06EE30}" type="slidenum">
              <a:rPr lang="zh-HK" altLang="en-US" smtClean="0"/>
              <a:t>‹#›</a:t>
            </a:fld>
            <a:endParaRPr lang="zh-HK" altLang="en-US"/>
          </a:p>
        </p:txBody>
      </p:sp>
    </p:spTree>
    <p:extLst>
      <p:ext uri="{BB962C8B-B14F-4D97-AF65-F5344CB8AC3E}">
        <p14:creationId xmlns:p14="http://schemas.microsoft.com/office/powerpoint/2010/main" val="23723226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985CF-E126-4F96-B04A-623E23082554}" type="datetimeFigureOut">
              <a:rPr lang="zh-HK" altLang="en-US" smtClean="0"/>
              <a:t>22/9/2024</a:t>
            </a:fld>
            <a:endParaRPr lang="zh-HK"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5B0A9-5F93-4F3D-AEFE-29B66678708F}" type="slidenum">
              <a:rPr lang="zh-HK" altLang="en-US" smtClean="0"/>
              <a:t>‹#›</a:t>
            </a:fld>
            <a:endParaRPr lang="zh-HK" altLang="en-US"/>
          </a:p>
        </p:txBody>
      </p:sp>
    </p:spTree>
    <p:extLst>
      <p:ext uri="{BB962C8B-B14F-4D97-AF65-F5344CB8AC3E}">
        <p14:creationId xmlns:p14="http://schemas.microsoft.com/office/powerpoint/2010/main" val="28314947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4665B0A9-5F93-4F3D-AEFE-29B66678708F}" type="slidenum">
              <a:rPr lang="zh-HK" altLang="en-US" smtClean="0"/>
              <a:t>3</a:t>
            </a:fld>
            <a:endParaRPr lang="zh-HK" altLang="en-US"/>
          </a:p>
        </p:txBody>
      </p:sp>
    </p:spTree>
    <p:extLst>
      <p:ext uri="{BB962C8B-B14F-4D97-AF65-F5344CB8AC3E}">
        <p14:creationId xmlns:p14="http://schemas.microsoft.com/office/powerpoint/2010/main" val="148533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4665B0A9-5F93-4F3D-AEFE-29B66678708F}" type="slidenum">
              <a:rPr lang="zh-HK" altLang="en-US" smtClean="0"/>
              <a:t>66</a:t>
            </a:fld>
            <a:endParaRPr lang="zh-HK" altLang="en-US"/>
          </a:p>
        </p:txBody>
      </p:sp>
    </p:spTree>
    <p:extLst>
      <p:ext uri="{BB962C8B-B14F-4D97-AF65-F5344CB8AC3E}">
        <p14:creationId xmlns:p14="http://schemas.microsoft.com/office/powerpoint/2010/main" val="6410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A5A71586-3833-48CE-B9B0-B56850259927}"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779213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80D8625-B64C-485B-B7B4-928093445D9D}"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414188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A02F2B7-195D-4AD7-8865-597C11B3112B}"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1301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F196294-9F4F-4015-B137-1372D249E0BD}"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4112679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EBA6727-EB29-4E5B-87DA-9F6B0CBA7D55}"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9138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0C28E78-2B44-40C8-B28F-00A01D45872C}"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2562864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13F1AD5-531A-484A-A1AF-DBA1FBA8FB38}"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2940041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8126811-6F21-4242-81B2-37766B9B0FDA}"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2674990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5" name="Picture 7" descr="FugrologoSmal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58488" y="179388"/>
            <a:ext cx="11557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88741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C1A3FF6-6AD8-4B8E-91EF-092025C2A972}"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288824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89BB8206-0A5E-4D78-B145-DBCD0111F19C}" type="datetime1">
              <a:rPr lang="zh-HK" altLang="en-US" smtClean="0"/>
              <a:t>22/9/2024</a:t>
            </a:fld>
            <a:endParaRPr lang="zh-HK" altLang="en-US"/>
          </a:p>
        </p:txBody>
      </p:sp>
      <p:sp>
        <p:nvSpPr>
          <p:cNvPr id="5" name="Footer Placeholder 4"/>
          <p:cNvSpPr>
            <a:spLocks noGrp="1"/>
          </p:cNvSpPr>
          <p:nvPr>
            <p:ph type="ftr" sz="quarter" idx="11"/>
          </p:nvPr>
        </p:nvSpPr>
        <p:spPr/>
        <p:txBody>
          <a:bodyPr/>
          <a:lstStyle/>
          <a:p>
            <a:r>
              <a:rPr lang="en-US" altLang="zh-HK"/>
              <a:t>Prepared by Tam Tung Yau</a:t>
            </a:r>
            <a:endParaRPr lang="zh-HK" altLang="en-US"/>
          </a:p>
        </p:txBody>
      </p:sp>
      <p:sp>
        <p:nvSpPr>
          <p:cNvPr id="6" name="Slide Number Placeholder 5"/>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411983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6392A098-A869-428D-849E-EF9477E78608}" type="datetime1">
              <a:rPr lang="zh-HK" altLang="en-US" smtClean="0"/>
              <a:t>22/9/2024</a:t>
            </a:fld>
            <a:endParaRPr lang="zh-HK" altLang="en-US"/>
          </a:p>
        </p:txBody>
      </p:sp>
      <p:sp>
        <p:nvSpPr>
          <p:cNvPr id="6" name="Footer Placeholder 5"/>
          <p:cNvSpPr>
            <a:spLocks noGrp="1"/>
          </p:cNvSpPr>
          <p:nvPr>
            <p:ph type="ftr" sz="quarter" idx="11"/>
          </p:nvPr>
        </p:nvSpPr>
        <p:spPr/>
        <p:txBody>
          <a:bodyPr/>
          <a:lstStyle/>
          <a:p>
            <a:r>
              <a:rPr lang="en-US" altLang="zh-HK"/>
              <a:t>Prepared by Tam Tung Yau</a:t>
            </a:r>
            <a:endParaRPr lang="zh-HK" altLang="en-US"/>
          </a:p>
        </p:txBody>
      </p:sp>
      <p:sp>
        <p:nvSpPr>
          <p:cNvPr id="7" name="Slide Number Placeholder 6"/>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344714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F497231-DEB6-4B37-9C0B-CACCF0FDC6DA}" type="datetime1">
              <a:rPr lang="zh-HK" altLang="en-US" smtClean="0"/>
              <a:t>22/9/2024</a:t>
            </a:fld>
            <a:endParaRPr lang="zh-HK" altLang="en-US"/>
          </a:p>
        </p:txBody>
      </p:sp>
      <p:sp>
        <p:nvSpPr>
          <p:cNvPr id="8" name="Footer Placeholder 7"/>
          <p:cNvSpPr>
            <a:spLocks noGrp="1"/>
          </p:cNvSpPr>
          <p:nvPr>
            <p:ph type="ftr" sz="quarter" idx="11"/>
          </p:nvPr>
        </p:nvSpPr>
        <p:spPr/>
        <p:txBody>
          <a:bodyPr/>
          <a:lstStyle/>
          <a:p>
            <a:r>
              <a:rPr lang="en-US" altLang="zh-HK"/>
              <a:t>Prepared by Tam Tung Yau</a:t>
            </a:r>
            <a:endParaRPr lang="zh-HK" altLang="en-US"/>
          </a:p>
        </p:txBody>
      </p:sp>
      <p:sp>
        <p:nvSpPr>
          <p:cNvPr id="9" name="Slide Number Placeholder 8"/>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269202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0C51DC8-FD1A-4364-A7DA-26C3D6B7F8CE}" type="datetime1">
              <a:rPr lang="zh-HK" altLang="en-US" smtClean="0"/>
              <a:t>22/9/2024</a:t>
            </a:fld>
            <a:endParaRPr lang="zh-HK" altLang="en-US"/>
          </a:p>
        </p:txBody>
      </p:sp>
      <p:sp>
        <p:nvSpPr>
          <p:cNvPr id="4" name="Footer Placeholder 3"/>
          <p:cNvSpPr>
            <a:spLocks noGrp="1"/>
          </p:cNvSpPr>
          <p:nvPr>
            <p:ph type="ftr" sz="quarter" idx="11"/>
          </p:nvPr>
        </p:nvSpPr>
        <p:spPr/>
        <p:txBody>
          <a:bodyPr/>
          <a:lstStyle/>
          <a:p>
            <a:r>
              <a:rPr lang="en-US" altLang="zh-HK"/>
              <a:t>Prepared by Tam Tung Yau</a:t>
            </a:r>
            <a:endParaRPr lang="zh-HK" altLang="en-US"/>
          </a:p>
        </p:txBody>
      </p:sp>
      <p:sp>
        <p:nvSpPr>
          <p:cNvPr id="5" name="Slide Number Placeholder 4"/>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222588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03049-CBDF-46C4-AD8D-2BB9CDB7602B}" type="datetime1">
              <a:rPr lang="zh-HK" altLang="en-US" smtClean="0"/>
              <a:t>22/9/2024</a:t>
            </a:fld>
            <a:endParaRPr lang="zh-HK" altLang="en-US"/>
          </a:p>
        </p:txBody>
      </p:sp>
      <p:sp>
        <p:nvSpPr>
          <p:cNvPr id="3" name="Footer Placeholder 2"/>
          <p:cNvSpPr>
            <a:spLocks noGrp="1"/>
          </p:cNvSpPr>
          <p:nvPr>
            <p:ph type="ftr" sz="quarter" idx="11"/>
          </p:nvPr>
        </p:nvSpPr>
        <p:spPr/>
        <p:txBody>
          <a:bodyPr/>
          <a:lstStyle/>
          <a:p>
            <a:r>
              <a:rPr lang="en-US" altLang="zh-HK"/>
              <a:t>Prepared by Tam Tung Yau</a:t>
            </a:r>
            <a:endParaRPr lang="zh-HK" altLang="en-US"/>
          </a:p>
        </p:txBody>
      </p:sp>
      <p:sp>
        <p:nvSpPr>
          <p:cNvPr id="4" name="Slide Number Placeholder 3"/>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411642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6A1A823-018B-4BEC-9021-3980C6CAFE2F}" type="datetime1">
              <a:rPr lang="zh-HK" altLang="en-US" smtClean="0"/>
              <a:t>22/9/2024</a:t>
            </a:fld>
            <a:endParaRPr lang="zh-HK" altLang="en-US"/>
          </a:p>
        </p:txBody>
      </p:sp>
      <p:sp>
        <p:nvSpPr>
          <p:cNvPr id="6" name="Footer Placeholder 5"/>
          <p:cNvSpPr>
            <a:spLocks noGrp="1"/>
          </p:cNvSpPr>
          <p:nvPr>
            <p:ph type="ftr" sz="quarter" idx="11"/>
          </p:nvPr>
        </p:nvSpPr>
        <p:spPr/>
        <p:txBody>
          <a:bodyPr/>
          <a:lstStyle/>
          <a:p>
            <a:r>
              <a:rPr lang="en-US" altLang="zh-HK"/>
              <a:t>Prepared by Tam Tung Yau</a:t>
            </a:r>
            <a:endParaRPr lang="zh-HK" altLang="en-US"/>
          </a:p>
        </p:txBody>
      </p:sp>
      <p:sp>
        <p:nvSpPr>
          <p:cNvPr id="7" name="Slide Number Placeholder 6"/>
          <p:cNvSpPr>
            <a:spLocks noGrp="1"/>
          </p:cNvSpPr>
          <p:nvPr>
            <p:ph type="sldNum" sz="quarter" idx="12"/>
          </p:nvPr>
        </p:nvSpPr>
        <p:spPr/>
        <p:txBody>
          <a:body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170402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Footer Placeholder 5"/>
          <p:cNvSpPr>
            <a:spLocks noGrp="1"/>
          </p:cNvSpPr>
          <p:nvPr>
            <p:ph type="ftr" sz="quarter" idx="11"/>
          </p:nvPr>
        </p:nvSpPr>
        <p:spPr/>
        <p:txBody>
          <a:bodyPr/>
          <a:lstStyle/>
          <a:p>
            <a:r>
              <a:rPr lang="en-US" altLang="zh-HK"/>
              <a:t>Prepared by Tam Tung Yau</a:t>
            </a:r>
            <a:endParaRPr lang="zh-HK" altLang="en-US"/>
          </a:p>
        </p:txBody>
      </p:sp>
      <p:sp>
        <p:nvSpPr>
          <p:cNvPr id="7" name="Slide Number Placeholder 6"/>
          <p:cNvSpPr>
            <a:spLocks noGrp="1"/>
          </p:cNvSpPr>
          <p:nvPr>
            <p:ph type="sldNum" sz="quarter" idx="12"/>
          </p:nvPr>
        </p:nvSpPr>
        <p:spPr/>
        <p:txBody>
          <a:bodyPr/>
          <a:lstStyle/>
          <a:p>
            <a:fld id="{C5E5715F-BAB9-4595-AF68-C3841EC708BE}" type="slidenum">
              <a:rPr lang="zh-HK" altLang="en-US" smtClean="0"/>
              <a:t>‹#›</a:t>
            </a:fld>
            <a:endParaRPr lang="zh-HK" altLang="en-US"/>
          </a:p>
        </p:txBody>
      </p:sp>
      <p:sp>
        <p:nvSpPr>
          <p:cNvPr id="5" name="Date Placeholder 4"/>
          <p:cNvSpPr>
            <a:spLocks noGrp="1"/>
          </p:cNvSpPr>
          <p:nvPr>
            <p:ph type="dt" sz="half" idx="10"/>
          </p:nvPr>
        </p:nvSpPr>
        <p:spPr/>
        <p:txBody>
          <a:bodyPr/>
          <a:lstStyle/>
          <a:p>
            <a:fld id="{FF304AF5-62D5-4BE5-934E-E5936B787AE0}" type="datetime1">
              <a:rPr lang="zh-HK" altLang="en-US" smtClean="0"/>
              <a:t>22/9/2024</a:t>
            </a:fld>
            <a:endParaRPr lang="zh-HK" altLang="en-US"/>
          </a:p>
        </p:txBody>
      </p:sp>
    </p:spTree>
    <p:extLst>
      <p:ext uri="{BB962C8B-B14F-4D97-AF65-F5344CB8AC3E}">
        <p14:creationId xmlns:p14="http://schemas.microsoft.com/office/powerpoint/2010/main" val="82457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E8D55F-1AB5-45DC-95EA-A13238B13F75}" type="datetime1">
              <a:rPr lang="zh-HK" altLang="en-US" smtClean="0"/>
              <a:t>22/9/2024</a:t>
            </a:fld>
            <a:endParaRPr lang="zh-HK"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ltLang="zh-HK"/>
              <a:t>Prepared by Tam Tung Yau</a:t>
            </a:r>
            <a:endParaRPr lang="zh-HK"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5E5715F-BAB9-4595-AF68-C3841EC708BE}" type="slidenum">
              <a:rPr lang="zh-HK" altLang="en-US" smtClean="0"/>
              <a:t>‹#›</a:t>
            </a:fld>
            <a:endParaRPr lang="zh-HK" altLang="en-US"/>
          </a:p>
        </p:txBody>
      </p:sp>
    </p:spTree>
    <p:extLst>
      <p:ext uri="{BB962C8B-B14F-4D97-AF65-F5344CB8AC3E}">
        <p14:creationId xmlns:p14="http://schemas.microsoft.com/office/powerpoint/2010/main" val="41275600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1.emf"/></Relationships>
</file>

<file path=ppt/slides/_rels/slide56.xml.rels><?xml version="1.0" encoding="UTF-8" standalone="yes"?>
<Relationships xmlns="http://schemas.openxmlformats.org/package/2006/relationships"><Relationship Id="rId3" Type="http://schemas.openxmlformats.org/officeDocument/2006/relationships/oleObject" Target="file:///\\OAQPSC1_OAQPSPOOLB_SERVER\AQAD\USER\SRICKS\Precursor%20Gas%20SO2\CO%20Hourly%20Data,%2005-2006%20thru%2005-2007.xls!PointData.aspx-1!%5bCO%20Hourly%20Data,%2005-2006%20thru%2005-2007.xls%5dPointData.aspx-1%20Chart%209"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2.emf"/></Relationships>
</file>

<file path=ppt/slides/_rels/slide57.xml.rels><?xml version="1.0" encoding="UTF-8" standalone="yes"?>
<Relationships xmlns="http://schemas.openxmlformats.org/package/2006/relationships"><Relationship Id="rId3" Type="http://schemas.openxmlformats.org/officeDocument/2006/relationships/oleObject" Target="file:///\\OAQPSC1_OAQPSPOOLB_SERVER\AQAD\USER\SRICKS\Precursor%20Gas%20SO2\CO%20Hourly%20Data,%2005-2006%20thru%2005-2007.xls!PointData.aspx-1!%5bCO%20Hourly%20Data,%2005-2006%20thru%2005-2007.xls%5dPointData.aspx-1%20Chart%208"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AQM%20result%20of%20kowloon%20bayPTI%2027062014.pdf"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Appendix/A0%20AQM%20Result.doc" TargetMode="Externa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Appendix/A1%20Kln%20Bay.xlsx"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89.xml.rels><?xml version="1.0" encoding="UTF-8" standalone="yes"?>
<Relationships xmlns="http://schemas.openxmlformats.org/package/2006/relationships"><Relationship Id="rId3" Type="http://schemas.openxmlformats.org/officeDocument/2006/relationships/hyperlink" Target="Appendix/A4%20Calibration%20Form%20.xls" TargetMode="External"/><Relationship Id="rId2" Type="http://schemas.openxmlformats.org/officeDocument/2006/relationships/hyperlink" Target="Appendix/A4%20Checklist.doc"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Appendix/A5.1%20CO%2026-6%20to%2028-6-2014.xls" TargetMode="External"/><Relationship Id="rId7" Type="http://schemas.openxmlformats.org/officeDocument/2006/relationships/image" Target="../media/image92.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4.bin"/><Relationship Id="rId5" Type="http://schemas.openxmlformats.org/officeDocument/2006/relationships/hyperlink" Target="Appendix/A5.5%20NO2%2026-6%20to%2028-6-2014.xls" TargetMode="External"/><Relationship Id="rId4" Type="http://schemas.openxmlformats.org/officeDocument/2006/relationships/hyperlink" Target="Appendix/A5.3%20SO2%2026-6%20to%2028-6-2014.xls"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Appendix/A6.0%20Max%20Average%20.XLS" TargetMode="External"/><Relationship Id="rId7" Type="http://schemas.openxmlformats.org/officeDocument/2006/relationships/image" Target="../media/image94.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6.bin"/><Relationship Id="rId5" Type="http://schemas.openxmlformats.org/officeDocument/2006/relationships/image" Target="../media/image93.emf"/><Relationship Id="rId4" Type="http://schemas.openxmlformats.org/officeDocument/2006/relationships/oleObject" Target="../embeddings/oleObject5.bin"/></Relationships>
</file>

<file path=ppt/slides/_rels/slide92.xml.rels><?xml version="1.0" encoding="UTF-8" standalone="yes"?>
<Relationships xmlns="http://schemas.openxmlformats.org/package/2006/relationships"><Relationship Id="rId3" Type="http://schemas.openxmlformats.org/officeDocument/2006/relationships/hyperlink" Target="http://www.aqhi.gov.hk/en/aqhi/past-24-hours-pollutant-concentration.html" TargetMode="External"/><Relationship Id="rId2" Type="http://schemas.openxmlformats.org/officeDocument/2006/relationships/hyperlink" Target="Appendix/A7.1%20Pollution%20Concentration.xls"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hyperlink" Target="Calibration%20from.doc" TargetMode="External"/><Relationship Id="rId2" Type="http://schemas.openxmlformats.org/officeDocument/2006/relationships/hyperlink" Target="standardized%20procedures.doc" TargetMode="Externa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55821" y="655718"/>
            <a:ext cx="7818182" cy="3395115"/>
          </a:xfrm>
        </p:spPr>
        <p:txBody>
          <a:bodyPr/>
          <a:lstStyle/>
          <a:p>
            <a:r>
              <a:rPr lang="en-US" altLang="zh-HK" sz="4800" b="1" dirty="0">
                <a:solidFill>
                  <a:schemeClr val="tx1"/>
                </a:solidFill>
              </a:rPr>
              <a:t>Air Quality Measurement at Semi-Confined Public Transport Interchanges</a:t>
            </a:r>
            <a:r>
              <a:rPr lang="zh-TW" altLang="zh-HK" dirty="0"/>
              <a:t/>
            </a:r>
            <a:br>
              <a:rPr lang="zh-TW" altLang="zh-HK" dirty="0"/>
            </a:br>
            <a:endParaRPr lang="zh-HK" altLang="en-US" dirty="0"/>
          </a:p>
        </p:txBody>
      </p:sp>
      <p:sp>
        <p:nvSpPr>
          <p:cNvPr id="3" name="副標題 2"/>
          <p:cNvSpPr>
            <a:spLocks noGrp="1"/>
          </p:cNvSpPr>
          <p:nvPr>
            <p:ph type="subTitle" idx="1"/>
          </p:nvPr>
        </p:nvSpPr>
        <p:spPr/>
        <p:txBody>
          <a:bodyPr/>
          <a:lstStyle/>
          <a:p>
            <a:r>
              <a:rPr lang="en-US" altLang="zh-HK" b="1" dirty="0">
                <a:solidFill>
                  <a:schemeClr val="tx1"/>
                </a:solidFill>
              </a:rPr>
              <a:t>Prepared by: Tam Tung </a:t>
            </a:r>
            <a:r>
              <a:rPr lang="en-US" altLang="zh-HK" b="1" dirty="0" err="1">
                <a:solidFill>
                  <a:schemeClr val="tx1"/>
                </a:solidFill>
              </a:rPr>
              <a:t>Yau</a:t>
            </a:r>
            <a:endParaRPr lang="zh-HK" altLang="en-US" b="1" dirty="0">
              <a:solidFill>
                <a:schemeClr val="tx1"/>
              </a:solidFill>
            </a:endParaRPr>
          </a:p>
        </p:txBody>
      </p:sp>
      <p:sp>
        <p:nvSpPr>
          <p:cNvPr id="4" name="日期版面配置區 3"/>
          <p:cNvSpPr>
            <a:spLocks noGrp="1"/>
          </p:cNvSpPr>
          <p:nvPr>
            <p:ph type="dt" sz="half" idx="10"/>
          </p:nvPr>
        </p:nvSpPr>
        <p:spPr/>
        <p:txBody>
          <a:bodyPr/>
          <a:lstStyle/>
          <a:p>
            <a:fld id="{FB00A1C0-C584-455C-8362-E9210173E57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a:t>
            </a:fld>
            <a:endParaRPr lang="zh-HK" altLang="en-US"/>
          </a:p>
        </p:txBody>
      </p:sp>
    </p:spTree>
    <p:extLst>
      <p:ext uri="{BB962C8B-B14F-4D97-AF65-F5344CB8AC3E}">
        <p14:creationId xmlns:p14="http://schemas.microsoft.com/office/powerpoint/2010/main" val="217391842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E8C929E-19B6-4321-9F30-3320521EA1AB}"/>
              </a:ext>
            </a:extLst>
          </p:cNvPr>
          <p:cNvSpPr>
            <a:spLocks noGrp="1"/>
          </p:cNvSpPr>
          <p:nvPr>
            <p:ph type="title"/>
          </p:nvPr>
        </p:nvSpPr>
        <p:spPr/>
        <p:txBody>
          <a:bodyPr/>
          <a:lstStyle/>
          <a:p>
            <a:endParaRPr lang="zh-TW" altLang="en-US"/>
          </a:p>
        </p:txBody>
      </p:sp>
      <p:pic>
        <p:nvPicPr>
          <p:cNvPr id="8" name="內容版面配置區 7">
            <a:extLst>
              <a:ext uri="{FF2B5EF4-FFF2-40B4-BE49-F238E27FC236}">
                <a16:creationId xmlns:a16="http://schemas.microsoft.com/office/drawing/2014/main" xmlns="" id="{CF6443EA-7C79-4DF5-B603-319F3CB20A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671120"/>
            <a:ext cx="7988493" cy="5370906"/>
          </a:xfrm>
        </p:spPr>
      </p:pic>
      <p:sp>
        <p:nvSpPr>
          <p:cNvPr id="4" name="日期版面配置區 3">
            <a:extLst>
              <a:ext uri="{FF2B5EF4-FFF2-40B4-BE49-F238E27FC236}">
                <a16:creationId xmlns:a16="http://schemas.microsoft.com/office/drawing/2014/main" xmlns="" id="{F6F7F90C-33E1-44C0-9190-78A6511BA93C}"/>
              </a:ext>
            </a:extLst>
          </p:cNvPr>
          <p:cNvSpPr>
            <a:spLocks noGrp="1"/>
          </p:cNvSpPr>
          <p:nvPr>
            <p:ph type="dt" sz="half" idx="10"/>
          </p:nvPr>
        </p:nvSpPr>
        <p:spPr/>
        <p:txBody>
          <a:bodyPr/>
          <a:lstStyle/>
          <a:p>
            <a:fld id="{33A24AEE-DC3C-4F9D-88C3-410FF6D7783B}" type="datetime1">
              <a:rPr lang="zh-HK" altLang="en-US" smtClean="0"/>
              <a:t>22/9/2024</a:t>
            </a:fld>
            <a:endParaRPr lang="zh-HK" altLang="en-US"/>
          </a:p>
        </p:txBody>
      </p:sp>
      <p:sp>
        <p:nvSpPr>
          <p:cNvPr id="5" name="頁尾版面配置區 4">
            <a:extLst>
              <a:ext uri="{FF2B5EF4-FFF2-40B4-BE49-F238E27FC236}">
                <a16:creationId xmlns:a16="http://schemas.microsoft.com/office/drawing/2014/main" xmlns="" id="{5B67EB56-46EB-4DF4-83E7-0B3ACB242BDD}"/>
              </a:ext>
            </a:extLst>
          </p:cNvPr>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a:extLst>
              <a:ext uri="{FF2B5EF4-FFF2-40B4-BE49-F238E27FC236}">
                <a16:creationId xmlns:a16="http://schemas.microsoft.com/office/drawing/2014/main" xmlns="" id="{1B82C107-FAE3-48D0-9E44-AE45D513C737}"/>
              </a:ext>
            </a:extLst>
          </p:cNvPr>
          <p:cNvSpPr>
            <a:spLocks noGrp="1"/>
          </p:cNvSpPr>
          <p:nvPr>
            <p:ph type="sldNum" sz="quarter" idx="12"/>
          </p:nvPr>
        </p:nvSpPr>
        <p:spPr/>
        <p:txBody>
          <a:bodyPr/>
          <a:lstStyle/>
          <a:p>
            <a:fld id="{C5E5715F-BAB9-4595-AF68-C3841EC708BE}" type="slidenum">
              <a:rPr lang="zh-HK" altLang="en-US" smtClean="0"/>
              <a:t>10</a:t>
            </a:fld>
            <a:endParaRPr lang="zh-HK" altLang="en-US"/>
          </a:p>
        </p:txBody>
      </p:sp>
    </p:spTree>
    <p:extLst>
      <p:ext uri="{BB962C8B-B14F-4D97-AF65-F5344CB8AC3E}">
        <p14:creationId xmlns:p14="http://schemas.microsoft.com/office/powerpoint/2010/main" val="1788567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0F21655-A653-4DA3-B684-868AB2F8BE0A}"/>
              </a:ext>
            </a:extLst>
          </p:cNvPr>
          <p:cNvSpPr>
            <a:spLocks noGrp="1"/>
          </p:cNvSpPr>
          <p:nvPr>
            <p:ph type="title"/>
          </p:nvPr>
        </p:nvSpPr>
        <p:spPr/>
        <p:txBody>
          <a:bodyPr>
            <a:normAutofit fontScale="90000"/>
          </a:bodyPr>
          <a:lstStyle/>
          <a:p>
            <a:r>
              <a:rPr lang="en-US" altLang="zh-TW" dirty="0">
                <a:solidFill>
                  <a:schemeClr val="tx1"/>
                </a:solidFill>
              </a:rPr>
              <a:t>DDC  </a:t>
            </a:r>
            <a:r>
              <a:rPr lang="en-US" altLang="zh-TW" dirty="0" smtClean="0">
                <a:solidFill>
                  <a:schemeClr val="tx1"/>
                </a:solidFill>
              </a:rPr>
              <a:t>Direct Digital Controller </a:t>
            </a:r>
            <a:r>
              <a:rPr lang="en-US" altLang="zh-HK" dirty="0" smtClean="0"/>
              <a:t>/ </a:t>
            </a:r>
            <a:r>
              <a:rPr lang="en-US" altLang="zh-HK" dirty="0">
                <a:solidFill>
                  <a:schemeClr val="tx1"/>
                </a:solidFill>
              </a:rPr>
              <a:t>Programmable Logic Controller</a:t>
            </a:r>
            <a:r>
              <a:rPr lang="en-US" altLang="zh-HK" dirty="0"/>
              <a:t/>
            </a:r>
            <a:br>
              <a:rPr lang="en-US" altLang="zh-HK" dirty="0"/>
            </a:br>
            <a:endParaRPr lang="zh-TW" altLang="en-US" dirty="0">
              <a:solidFill>
                <a:schemeClr val="tx1"/>
              </a:solidFill>
            </a:endParaRPr>
          </a:p>
        </p:txBody>
      </p:sp>
      <p:sp>
        <p:nvSpPr>
          <p:cNvPr id="3" name="內容版面配置區 2">
            <a:extLst>
              <a:ext uri="{FF2B5EF4-FFF2-40B4-BE49-F238E27FC236}">
                <a16:creationId xmlns:a16="http://schemas.microsoft.com/office/drawing/2014/main" xmlns="" id="{559B4983-4FB5-4FB2-BCFD-4A2E2F1D9713}"/>
              </a:ext>
            </a:extLst>
          </p:cNvPr>
          <p:cNvSpPr>
            <a:spLocks noGrp="1"/>
          </p:cNvSpPr>
          <p:nvPr>
            <p:ph idx="1"/>
          </p:nvPr>
        </p:nvSpPr>
        <p:spPr/>
        <p:txBody>
          <a:bodyPr/>
          <a:lstStyle/>
          <a:p>
            <a:r>
              <a:rPr lang="en-US" altLang="zh-TW" sz="3200" dirty="0"/>
              <a:t>Interface with Gas Sensor</a:t>
            </a:r>
          </a:p>
          <a:p>
            <a:r>
              <a:rPr lang="en-US" altLang="zh-TW" sz="3200" dirty="0"/>
              <a:t>Output control signal to FAF </a:t>
            </a:r>
            <a:r>
              <a:rPr lang="en-US" altLang="zh-TW" sz="3200" dirty="0" smtClean="0"/>
              <a:t>controller</a:t>
            </a:r>
            <a:endParaRPr lang="en-US" altLang="zh-TW" sz="3200" dirty="0"/>
          </a:p>
          <a:p>
            <a:r>
              <a:rPr lang="en-US" altLang="zh-TW" sz="3200" dirty="0"/>
              <a:t>Getting command signal from Central Controller</a:t>
            </a:r>
          </a:p>
          <a:p>
            <a:r>
              <a:rPr lang="en-US" altLang="zh-TW" sz="3200" dirty="0"/>
              <a:t>Getting FAF </a:t>
            </a:r>
            <a:r>
              <a:rPr lang="en-US" altLang="zh-TW" sz="3200" dirty="0" smtClean="0"/>
              <a:t>state and condition </a:t>
            </a:r>
            <a:r>
              <a:rPr lang="en-US" altLang="zh-TW" sz="3200" dirty="0"/>
              <a:t>to Central Controller</a:t>
            </a:r>
          </a:p>
          <a:p>
            <a:endParaRPr lang="zh-TW" altLang="en-US" dirty="0"/>
          </a:p>
        </p:txBody>
      </p:sp>
      <p:sp>
        <p:nvSpPr>
          <p:cNvPr id="4" name="日期版面配置區 3">
            <a:extLst>
              <a:ext uri="{FF2B5EF4-FFF2-40B4-BE49-F238E27FC236}">
                <a16:creationId xmlns:a16="http://schemas.microsoft.com/office/drawing/2014/main" xmlns="" id="{135C7BCF-CB51-4FAF-AF86-0B403530C707}"/>
              </a:ext>
            </a:extLst>
          </p:cNvPr>
          <p:cNvSpPr>
            <a:spLocks noGrp="1"/>
          </p:cNvSpPr>
          <p:nvPr>
            <p:ph type="dt" sz="half" idx="10"/>
          </p:nvPr>
        </p:nvSpPr>
        <p:spPr/>
        <p:txBody>
          <a:bodyPr/>
          <a:lstStyle/>
          <a:p>
            <a:fld id="{2E40C988-CCD6-4C78-AAF9-C9C5B8492215}" type="datetime1">
              <a:rPr lang="zh-HK" altLang="en-US" smtClean="0"/>
              <a:t>22/9/2024</a:t>
            </a:fld>
            <a:endParaRPr lang="zh-HK" altLang="en-US"/>
          </a:p>
        </p:txBody>
      </p:sp>
      <p:sp>
        <p:nvSpPr>
          <p:cNvPr id="5" name="頁尾版面配置區 4">
            <a:extLst>
              <a:ext uri="{FF2B5EF4-FFF2-40B4-BE49-F238E27FC236}">
                <a16:creationId xmlns:a16="http://schemas.microsoft.com/office/drawing/2014/main" xmlns="" id="{B92D74FA-AAD8-4E6E-9714-98DC31D9FBCE}"/>
              </a:ext>
            </a:extLst>
          </p:cNvPr>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a:extLst>
              <a:ext uri="{FF2B5EF4-FFF2-40B4-BE49-F238E27FC236}">
                <a16:creationId xmlns:a16="http://schemas.microsoft.com/office/drawing/2014/main" xmlns="" id="{3AA29093-10AA-4318-AA08-260061D7DBB0}"/>
              </a:ext>
            </a:extLst>
          </p:cNvPr>
          <p:cNvSpPr>
            <a:spLocks noGrp="1"/>
          </p:cNvSpPr>
          <p:nvPr>
            <p:ph type="sldNum" sz="quarter" idx="12"/>
          </p:nvPr>
        </p:nvSpPr>
        <p:spPr/>
        <p:txBody>
          <a:bodyPr/>
          <a:lstStyle/>
          <a:p>
            <a:fld id="{C5E5715F-BAB9-4595-AF68-C3841EC708BE}" type="slidenum">
              <a:rPr lang="zh-HK" altLang="en-US" smtClean="0"/>
              <a:t>11</a:t>
            </a:fld>
            <a:endParaRPr lang="zh-HK" altLang="en-US"/>
          </a:p>
        </p:txBody>
      </p:sp>
    </p:spTree>
    <p:extLst>
      <p:ext uri="{BB962C8B-B14F-4D97-AF65-F5344CB8AC3E}">
        <p14:creationId xmlns:p14="http://schemas.microsoft.com/office/powerpoint/2010/main" val="3837307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1255534"/>
          </a:xfrm>
        </p:spPr>
        <p:txBody>
          <a:bodyPr>
            <a:normAutofit fontScale="90000"/>
          </a:bodyPr>
          <a:lstStyle/>
          <a:p>
            <a:r>
              <a:rPr lang="en-US" altLang="zh-HK" sz="4000" b="1" dirty="0">
                <a:solidFill>
                  <a:schemeClr val="tx1"/>
                </a:solidFill>
              </a:rPr>
              <a:t>Gas Sensor - </a:t>
            </a:r>
            <a:r>
              <a:rPr lang="en-US" altLang="zh-HK" sz="4000" b="1" dirty="0" err="1">
                <a:solidFill>
                  <a:srgbClr val="FF0000"/>
                </a:solidFill>
              </a:rPr>
              <a:t>ElectroChemical</a:t>
            </a:r>
            <a:r>
              <a:rPr lang="en-US" altLang="zh-HK" sz="4000" b="1" dirty="0">
                <a:solidFill>
                  <a:schemeClr val="tx1"/>
                </a:solidFill>
              </a:rPr>
              <a:t> type Gas Sensor</a:t>
            </a:r>
            <a:r>
              <a:rPr lang="en-US" altLang="zh-HK" dirty="0"/>
              <a:t/>
            </a:r>
            <a:br>
              <a:rPr lang="en-US" altLang="zh-HK" dirty="0"/>
            </a:br>
            <a:endParaRPr lang="zh-HK" altLang="en-US" dirty="0"/>
          </a:p>
        </p:txBody>
      </p:sp>
      <p:sp>
        <p:nvSpPr>
          <p:cNvPr id="3" name="內容版面配置區 2"/>
          <p:cNvSpPr>
            <a:spLocks noGrp="1"/>
          </p:cNvSpPr>
          <p:nvPr>
            <p:ph idx="1"/>
          </p:nvPr>
        </p:nvSpPr>
        <p:spPr>
          <a:xfrm>
            <a:off x="677334" y="1810633"/>
            <a:ext cx="8596668" cy="4230729"/>
          </a:xfrm>
        </p:spPr>
        <p:txBody>
          <a:bodyPr>
            <a:normAutofit fontScale="92500" lnSpcReduction="10000"/>
          </a:bodyPr>
          <a:lstStyle/>
          <a:p>
            <a:pPr marL="0" indent="0">
              <a:buNone/>
            </a:pPr>
            <a:endParaRPr lang="zh-TW" altLang="zh-HK" dirty="0"/>
          </a:p>
          <a:p>
            <a:r>
              <a:rPr lang="en-US" altLang="zh-HK" dirty="0">
                <a:solidFill>
                  <a:srgbClr val="FF0000"/>
                </a:solidFill>
              </a:rPr>
              <a:t>Electrochemical sensors </a:t>
            </a:r>
            <a:r>
              <a:rPr lang="en-US" altLang="zh-HK" dirty="0"/>
              <a:t>react with the measured gas and generate an electrical signal proportional to the gas concentration. Most electrochemical gas sensors are current sensors, </a:t>
            </a:r>
            <a:r>
              <a:rPr lang="en-US" altLang="zh-HK" dirty="0">
                <a:solidFill>
                  <a:srgbClr val="FF0000"/>
                </a:solidFill>
              </a:rPr>
              <a:t>producing a current </a:t>
            </a:r>
            <a:r>
              <a:rPr lang="en-US" altLang="zh-HK" dirty="0"/>
              <a:t>that is </a:t>
            </a:r>
            <a:r>
              <a:rPr lang="en-US" altLang="zh-HK" dirty="0">
                <a:solidFill>
                  <a:srgbClr val="FF0000"/>
                </a:solidFill>
              </a:rPr>
              <a:t>linearly proportional </a:t>
            </a:r>
            <a:r>
              <a:rPr lang="en-US" altLang="zh-HK" dirty="0"/>
              <a:t>to the </a:t>
            </a:r>
            <a:r>
              <a:rPr lang="en-US" altLang="zh-HK" dirty="0">
                <a:solidFill>
                  <a:srgbClr val="FF0000"/>
                </a:solidFill>
              </a:rPr>
              <a:t>gas</a:t>
            </a:r>
            <a:r>
              <a:rPr lang="en-US" altLang="zh-HK" dirty="0"/>
              <a:t> </a:t>
            </a:r>
            <a:r>
              <a:rPr lang="en-US" altLang="zh-HK" dirty="0">
                <a:solidFill>
                  <a:srgbClr val="FF0000"/>
                </a:solidFill>
              </a:rPr>
              <a:t>concentration</a:t>
            </a:r>
            <a:r>
              <a:rPr lang="en-US" altLang="zh-HK" dirty="0"/>
              <a:t>. </a:t>
            </a:r>
            <a:endParaRPr lang="zh-TW" altLang="zh-HK" dirty="0"/>
          </a:p>
          <a:p>
            <a:pPr fontAlgn="base"/>
            <a:r>
              <a:rPr lang="en-US" altLang="zh-HK" dirty="0"/>
              <a:t>The electrochemical gas sensors working principle: the gas passes through a diaphragm that prevents condensation, and this diaphragm also has a dust-proof effect. The gas molecules then diffuse through the filter and reach the working electrode. Here, the gas is oxidized or reduced, and this electrochemical reaction causes a change in the current flowing through the external circuit.</a:t>
            </a:r>
            <a:endParaRPr lang="zh-TW" altLang="zh-HK" dirty="0"/>
          </a:p>
          <a:p>
            <a:pPr fontAlgn="base"/>
            <a:r>
              <a:rPr lang="en-US" altLang="zh-HK" dirty="0"/>
              <a:t>Sensors based on electrochemical working principles, the simplest is a two-electrode system. Its working electrode and opposite electrode are separated by electrolyte and connected to the external circuit with a small resistance. When the gas diffuses into the sensor, it reacts to generate an electric current. The more gas the greater the current.</a:t>
            </a:r>
            <a:endParaRPr lang="zh-TW" altLang="zh-HK" dirty="0"/>
          </a:p>
          <a:p>
            <a:endParaRPr lang="zh-HK" altLang="en-US" dirty="0"/>
          </a:p>
        </p:txBody>
      </p:sp>
      <p:sp>
        <p:nvSpPr>
          <p:cNvPr id="4" name="日期版面配置區 3"/>
          <p:cNvSpPr>
            <a:spLocks noGrp="1"/>
          </p:cNvSpPr>
          <p:nvPr>
            <p:ph type="dt" sz="half" idx="10"/>
          </p:nvPr>
        </p:nvSpPr>
        <p:spPr/>
        <p:txBody>
          <a:bodyPr/>
          <a:lstStyle/>
          <a:p>
            <a:fld id="{B0101392-CADE-4017-98CA-95AD62DDF14B}"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12</a:t>
            </a:fld>
            <a:endParaRPr lang="zh-HK" altLang="en-US"/>
          </a:p>
        </p:txBody>
      </p:sp>
    </p:spTree>
    <p:extLst>
      <p:ext uri="{BB962C8B-B14F-4D97-AF65-F5344CB8AC3E}">
        <p14:creationId xmlns:p14="http://schemas.microsoft.com/office/powerpoint/2010/main" val="413535926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err="1" smtClean="0">
                <a:solidFill>
                  <a:srgbClr val="FF0000"/>
                </a:solidFill>
              </a:rPr>
              <a:t>ElectroChemical</a:t>
            </a:r>
            <a:r>
              <a:rPr lang="en-US" altLang="zh-HK" b="1" dirty="0" smtClean="0">
                <a:solidFill>
                  <a:schemeClr val="tx1"/>
                </a:solidFill>
              </a:rPr>
              <a:t> </a:t>
            </a:r>
            <a:r>
              <a:rPr lang="en-US" altLang="zh-HK" b="1" dirty="0">
                <a:solidFill>
                  <a:schemeClr val="tx1"/>
                </a:solidFill>
              </a:rPr>
              <a:t>type Gas Sensor</a:t>
            </a:r>
            <a:endParaRPr lang="zh-HK" altLang="en-US" b="1" dirty="0">
              <a:solidFill>
                <a:schemeClr val="tx1"/>
              </a:solidFill>
            </a:endParaRPr>
          </a:p>
        </p:txBody>
      </p:sp>
      <p:pic>
        <p:nvPicPr>
          <p:cNvPr id="4" name="內容版面配置區 3" descr="https://dfimg.dfrobot.com/nobody/wiki/448e631f5a4066e8e350d35d53fd7357.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4615" y="1739319"/>
            <a:ext cx="7032457" cy="2839453"/>
          </a:xfrm>
          <a:prstGeom prst="rect">
            <a:avLst/>
          </a:prstGeom>
          <a:noFill/>
          <a:ln>
            <a:noFill/>
          </a:ln>
        </p:spPr>
      </p:pic>
      <p:sp>
        <p:nvSpPr>
          <p:cNvPr id="3" name="日期版面配置區 2"/>
          <p:cNvSpPr>
            <a:spLocks noGrp="1"/>
          </p:cNvSpPr>
          <p:nvPr>
            <p:ph type="dt" sz="half" idx="10"/>
          </p:nvPr>
        </p:nvSpPr>
        <p:spPr/>
        <p:txBody>
          <a:bodyPr/>
          <a:lstStyle/>
          <a:p>
            <a:fld id="{45BBB934-0B8A-4F8F-8224-5FD2B0B22A1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13</a:t>
            </a:fld>
            <a:endParaRPr lang="zh-HK" altLang="en-US"/>
          </a:p>
        </p:txBody>
      </p:sp>
    </p:spTree>
    <p:extLst>
      <p:ext uri="{BB962C8B-B14F-4D97-AF65-F5344CB8AC3E}">
        <p14:creationId xmlns:p14="http://schemas.microsoft.com/office/powerpoint/2010/main" val="175914154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sz="4800" b="1" dirty="0" err="1">
                <a:solidFill>
                  <a:srgbClr val="FF0000"/>
                </a:solidFill>
              </a:rPr>
              <a:t>ElectroChemical</a:t>
            </a:r>
            <a:r>
              <a:rPr lang="en-US" altLang="zh-HK" sz="4800" b="1" dirty="0">
                <a:solidFill>
                  <a:schemeClr val="tx1"/>
                </a:solidFill>
              </a:rPr>
              <a:t> type Gas </a:t>
            </a:r>
            <a:r>
              <a:rPr lang="en-US" altLang="zh-HK" sz="4800" b="1" dirty="0" smtClean="0">
                <a:solidFill>
                  <a:schemeClr val="tx1"/>
                </a:solidFill>
              </a:rPr>
              <a:t>Sensor </a:t>
            </a:r>
            <a:r>
              <a:rPr lang="en-US" altLang="zh-HK" sz="5400" b="1" dirty="0" smtClean="0">
                <a:solidFill>
                  <a:schemeClr val="tx1"/>
                </a:solidFill>
              </a:rPr>
              <a:t>Advantages</a:t>
            </a:r>
            <a:r>
              <a:rPr lang="en-US" altLang="zh-HK" sz="5400" b="1" dirty="0">
                <a:solidFill>
                  <a:schemeClr val="tx1"/>
                </a:solidFill>
              </a:rPr>
              <a:t>:</a:t>
            </a:r>
            <a:r>
              <a:rPr lang="zh-TW" altLang="zh-HK" dirty="0"/>
              <a:t/>
            </a:r>
            <a:br>
              <a:rPr lang="zh-TW" altLang="zh-HK" dirty="0"/>
            </a:br>
            <a:endParaRPr lang="zh-HK" altLang="en-US" dirty="0"/>
          </a:p>
        </p:txBody>
      </p:sp>
      <p:sp>
        <p:nvSpPr>
          <p:cNvPr id="3" name="內容版面配置區 2"/>
          <p:cNvSpPr>
            <a:spLocks noGrp="1"/>
          </p:cNvSpPr>
          <p:nvPr>
            <p:ph idx="1"/>
          </p:nvPr>
        </p:nvSpPr>
        <p:spPr/>
        <p:txBody>
          <a:bodyPr/>
          <a:lstStyle/>
          <a:p>
            <a:r>
              <a:rPr lang="en-US" altLang="zh-HK" sz="3600" dirty="0"/>
              <a:t>Small size, low power consumption, good linearity and repeatability, resolution can generally reach 0.1 ppm</a:t>
            </a:r>
            <a:endParaRPr lang="zh-TW" altLang="zh-HK" sz="3600" dirty="0"/>
          </a:p>
          <a:p>
            <a:endParaRPr lang="zh-HK" altLang="en-US" dirty="0"/>
          </a:p>
        </p:txBody>
      </p:sp>
      <p:sp>
        <p:nvSpPr>
          <p:cNvPr id="4" name="日期版面配置區 3"/>
          <p:cNvSpPr>
            <a:spLocks noGrp="1"/>
          </p:cNvSpPr>
          <p:nvPr>
            <p:ph type="dt" sz="half" idx="10"/>
          </p:nvPr>
        </p:nvSpPr>
        <p:spPr/>
        <p:txBody>
          <a:bodyPr/>
          <a:lstStyle/>
          <a:p>
            <a:fld id="{7C88AAAE-7624-4C2B-843F-C0BC64F3839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14</a:t>
            </a:fld>
            <a:endParaRPr lang="zh-HK" altLang="en-US"/>
          </a:p>
        </p:txBody>
      </p:sp>
    </p:spTree>
    <p:extLst>
      <p:ext uri="{BB962C8B-B14F-4D97-AF65-F5344CB8AC3E}">
        <p14:creationId xmlns:p14="http://schemas.microsoft.com/office/powerpoint/2010/main" val="3702226998"/>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b="1" dirty="0" err="1">
                <a:solidFill>
                  <a:srgbClr val="FF0000"/>
                </a:solidFill>
              </a:rPr>
              <a:t>ElectroChemical</a:t>
            </a:r>
            <a:r>
              <a:rPr lang="en-US" altLang="zh-HK" b="1" dirty="0">
                <a:solidFill>
                  <a:schemeClr val="tx1"/>
                </a:solidFill>
              </a:rPr>
              <a:t> type Gas </a:t>
            </a:r>
            <a:r>
              <a:rPr lang="en-US" altLang="zh-HK" b="1" dirty="0" smtClean="0">
                <a:solidFill>
                  <a:schemeClr val="tx1"/>
                </a:solidFill>
              </a:rPr>
              <a:t>Sensor Disadvantages</a:t>
            </a:r>
            <a:r>
              <a:rPr lang="en-US" altLang="zh-HK" b="1" dirty="0">
                <a:solidFill>
                  <a:schemeClr val="tx1"/>
                </a:solidFill>
              </a:rPr>
              <a:t>:</a:t>
            </a:r>
            <a:r>
              <a:rPr lang="zh-TW" altLang="zh-HK" dirty="0"/>
              <a:t/>
            </a:r>
            <a:br>
              <a:rPr lang="zh-TW" altLang="zh-HK" dirty="0"/>
            </a:br>
            <a:endParaRPr lang="zh-HK" altLang="en-US" dirty="0"/>
          </a:p>
        </p:txBody>
      </p:sp>
      <p:sp>
        <p:nvSpPr>
          <p:cNvPr id="3" name="內容版面配置區 2"/>
          <p:cNvSpPr>
            <a:spLocks noGrp="1"/>
          </p:cNvSpPr>
          <p:nvPr>
            <p:ph idx="1"/>
          </p:nvPr>
        </p:nvSpPr>
        <p:spPr/>
        <p:txBody>
          <a:bodyPr/>
          <a:lstStyle/>
          <a:p>
            <a:pPr lvl="0"/>
            <a:r>
              <a:rPr lang="en-US" altLang="zh-HK" dirty="0" err="1">
                <a:solidFill>
                  <a:srgbClr val="FF0000"/>
                </a:solidFill>
              </a:rPr>
              <a:t>LifeSpan</a:t>
            </a:r>
            <a:r>
              <a:rPr lang="en-US" altLang="zh-HK" dirty="0"/>
              <a:t> of </a:t>
            </a:r>
            <a:r>
              <a:rPr lang="en-US" altLang="zh-HK" dirty="0" err="1"/>
              <a:t>ElectroChemical</a:t>
            </a:r>
            <a:r>
              <a:rPr lang="en-US" altLang="zh-HK" dirty="0"/>
              <a:t> type of </a:t>
            </a:r>
            <a:r>
              <a:rPr lang="en-US" altLang="zh-HK" dirty="0">
                <a:solidFill>
                  <a:srgbClr val="FF0000"/>
                </a:solidFill>
              </a:rPr>
              <a:t>CO</a:t>
            </a:r>
            <a:r>
              <a:rPr lang="en-US" altLang="zh-HK" dirty="0"/>
              <a:t> gas sensor is approximately </a:t>
            </a:r>
            <a:r>
              <a:rPr lang="en-US" altLang="zh-HK" dirty="0">
                <a:solidFill>
                  <a:srgbClr val="FF0000"/>
                </a:solidFill>
              </a:rPr>
              <a:t>5</a:t>
            </a:r>
            <a:r>
              <a:rPr lang="en-US" altLang="zh-HK" dirty="0"/>
              <a:t> years</a:t>
            </a:r>
            <a:endParaRPr lang="zh-TW" altLang="zh-HK" dirty="0"/>
          </a:p>
          <a:p>
            <a:pPr lvl="0"/>
            <a:r>
              <a:rPr lang="en-US" altLang="zh-HK" dirty="0" err="1">
                <a:solidFill>
                  <a:srgbClr val="FF0000"/>
                </a:solidFill>
              </a:rPr>
              <a:t>LifeSpan</a:t>
            </a:r>
            <a:r>
              <a:rPr lang="en-US" altLang="zh-HK" dirty="0"/>
              <a:t> of </a:t>
            </a:r>
            <a:r>
              <a:rPr lang="en-US" altLang="zh-HK" dirty="0" err="1"/>
              <a:t>ElectroChemical</a:t>
            </a:r>
            <a:r>
              <a:rPr lang="en-US" altLang="zh-HK" dirty="0"/>
              <a:t> type of </a:t>
            </a:r>
            <a:r>
              <a:rPr lang="en-US" altLang="zh-HK" dirty="0">
                <a:solidFill>
                  <a:srgbClr val="FF0000"/>
                </a:solidFill>
              </a:rPr>
              <a:t>NO2</a:t>
            </a:r>
            <a:r>
              <a:rPr lang="en-US" altLang="zh-HK" dirty="0"/>
              <a:t> gas sensor is approximately </a:t>
            </a:r>
            <a:r>
              <a:rPr lang="en-US" altLang="zh-HK" dirty="0">
                <a:solidFill>
                  <a:srgbClr val="FF0000"/>
                </a:solidFill>
              </a:rPr>
              <a:t>2 </a:t>
            </a:r>
            <a:r>
              <a:rPr lang="en-US" altLang="zh-HK" dirty="0"/>
              <a:t>years</a:t>
            </a:r>
            <a:endParaRPr lang="zh-TW" altLang="zh-HK" dirty="0"/>
          </a:p>
          <a:p>
            <a:pPr lvl="0"/>
            <a:r>
              <a:rPr lang="en-US" altLang="zh-HK" dirty="0" err="1">
                <a:solidFill>
                  <a:srgbClr val="FF0000"/>
                </a:solidFill>
              </a:rPr>
              <a:t>LifeSpan</a:t>
            </a:r>
            <a:r>
              <a:rPr lang="en-US" altLang="zh-HK" dirty="0"/>
              <a:t> of </a:t>
            </a:r>
            <a:r>
              <a:rPr lang="en-US" altLang="zh-HK" dirty="0" err="1"/>
              <a:t>ElectroChemical</a:t>
            </a:r>
            <a:r>
              <a:rPr lang="en-US" altLang="zh-HK" dirty="0"/>
              <a:t> type of </a:t>
            </a:r>
            <a:r>
              <a:rPr lang="en-US" altLang="zh-HK" dirty="0">
                <a:solidFill>
                  <a:srgbClr val="FF0000"/>
                </a:solidFill>
              </a:rPr>
              <a:t>SO2</a:t>
            </a:r>
            <a:r>
              <a:rPr lang="en-US" altLang="zh-HK" dirty="0"/>
              <a:t> gas sensor is approximately </a:t>
            </a:r>
            <a:r>
              <a:rPr lang="en-US" altLang="zh-HK" dirty="0">
                <a:solidFill>
                  <a:srgbClr val="FF0000"/>
                </a:solidFill>
              </a:rPr>
              <a:t>2</a:t>
            </a:r>
            <a:r>
              <a:rPr lang="en-US" altLang="zh-HK" dirty="0"/>
              <a:t> years</a:t>
            </a:r>
            <a:endParaRPr lang="zh-TW" altLang="zh-HK" dirty="0"/>
          </a:p>
          <a:p>
            <a:pPr lvl="0"/>
            <a:r>
              <a:rPr lang="en-US" altLang="zh-HK" dirty="0"/>
              <a:t>Prone to interface , sensitivity is greatly affected by temperature changes</a:t>
            </a:r>
            <a:endParaRPr lang="zh-TW" altLang="zh-HK" dirty="0"/>
          </a:p>
          <a:p>
            <a:pPr lvl="0"/>
            <a:r>
              <a:rPr lang="en-US" altLang="zh-HK" dirty="0"/>
              <a:t>It needs to be detected in an environment with oxygen (1-10% VOL), and </a:t>
            </a:r>
            <a:r>
              <a:rPr lang="en-US" altLang="zh-HK" dirty="0">
                <a:solidFill>
                  <a:srgbClr val="FF0000"/>
                </a:solidFill>
              </a:rPr>
              <a:t>liquid electrolytes </a:t>
            </a:r>
            <a:r>
              <a:rPr lang="en-US" altLang="zh-HK" dirty="0"/>
              <a:t>need to be </a:t>
            </a:r>
            <a:r>
              <a:rPr lang="en-US" altLang="zh-HK" dirty="0">
                <a:solidFill>
                  <a:srgbClr val="FF0000"/>
                </a:solidFill>
              </a:rPr>
              <a:t>consumed during use</a:t>
            </a:r>
            <a:r>
              <a:rPr lang="en-US" altLang="zh-HK" dirty="0"/>
              <a:t>. Easily disturbed by </a:t>
            </a:r>
            <a:r>
              <a:rPr lang="en-US" altLang="zh-HK" dirty="0">
                <a:solidFill>
                  <a:srgbClr val="FF0000"/>
                </a:solidFill>
              </a:rPr>
              <a:t>temperature, humidity, pressure</a:t>
            </a:r>
            <a:r>
              <a:rPr lang="en-US" altLang="zh-HK" dirty="0"/>
              <a:t>, and </a:t>
            </a:r>
            <a:r>
              <a:rPr lang="en-US" altLang="zh-HK" dirty="0">
                <a:solidFill>
                  <a:srgbClr val="FF0000"/>
                </a:solidFill>
              </a:rPr>
              <a:t>gases</a:t>
            </a:r>
            <a:r>
              <a:rPr lang="en-US" altLang="zh-HK" dirty="0"/>
              <a:t> with </a:t>
            </a:r>
            <a:r>
              <a:rPr lang="en-US" altLang="zh-HK" dirty="0">
                <a:solidFill>
                  <a:srgbClr val="FF0000"/>
                </a:solidFill>
              </a:rPr>
              <a:t>similar chemical properties</a:t>
            </a:r>
            <a:r>
              <a:rPr lang="en-US" altLang="zh-HK" dirty="0"/>
              <a:t>. If there is mixed gas on site, it is easy to </a:t>
            </a:r>
            <a:r>
              <a:rPr lang="en-US" altLang="zh-HK" dirty="0">
                <a:solidFill>
                  <a:srgbClr val="FF0000"/>
                </a:solidFill>
              </a:rPr>
              <a:t>cause errors</a:t>
            </a:r>
            <a:r>
              <a:rPr lang="en-US" altLang="zh-HK" dirty="0"/>
              <a:t>.</a:t>
            </a:r>
            <a:endParaRPr lang="zh-TW" altLang="zh-HK" dirty="0"/>
          </a:p>
        </p:txBody>
      </p:sp>
      <p:sp>
        <p:nvSpPr>
          <p:cNvPr id="4" name="日期版面配置區 3"/>
          <p:cNvSpPr>
            <a:spLocks noGrp="1"/>
          </p:cNvSpPr>
          <p:nvPr>
            <p:ph type="dt" sz="half" idx="10"/>
          </p:nvPr>
        </p:nvSpPr>
        <p:spPr/>
        <p:txBody>
          <a:bodyPr/>
          <a:lstStyle/>
          <a:p>
            <a:fld id="{6626A8C3-B9C8-4B95-95AC-6D7EBA4BFC5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15</a:t>
            </a:fld>
            <a:endParaRPr lang="zh-HK" altLang="en-US"/>
          </a:p>
        </p:txBody>
      </p:sp>
    </p:spTree>
    <p:extLst>
      <p:ext uri="{BB962C8B-B14F-4D97-AF65-F5344CB8AC3E}">
        <p14:creationId xmlns:p14="http://schemas.microsoft.com/office/powerpoint/2010/main" val="102588857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rgbClr val="FF0000"/>
                </a:solidFill>
              </a:rPr>
              <a:t>NDIR</a:t>
            </a:r>
            <a:r>
              <a:rPr lang="en-US" altLang="zh-HK" b="1" dirty="0">
                <a:solidFill>
                  <a:schemeClr val="tx1"/>
                </a:solidFill>
              </a:rPr>
              <a:t> Gas Sensors</a:t>
            </a:r>
            <a:r>
              <a:rPr lang="zh-TW" altLang="zh-HK" dirty="0"/>
              <a:t/>
            </a:r>
            <a:br>
              <a:rPr lang="zh-TW" altLang="zh-HK" dirty="0"/>
            </a:br>
            <a:endParaRPr lang="zh-HK" altLang="en-US" dirty="0"/>
          </a:p>
        </p:txBody>
      </p:sp>
      <p:sp>
        <p:nvSpPr>
          <p:cNvPr id="3" name="內容版面配置區 2"/>
          <p:cNvSpPr>
            <a:spLocks noGrp="1"/>
          </p:cNvSpPr>
          <p:nvPr>
            <p:ph idx="1"/>
          </p:nvPr>
        </p:nvSpPr>
        <p:spPr/>
        <p:txBody>
          <a:bodyPr>
            <a:normAutofit/>
          </a:bodyPr>
          <a:lstStyle/>
          <a:p>
            <a:pPr fontAlgn="base"/>
            <a:r>
              <a:rPr lang="en-US" altLang="zh-HK" sz="2400" dirty="0"/>
              <a:t>NDIR (non-dispersive infrared) gas sensors emit infrared light to make the gas molecules vibrate. The working principle is that </a:t>
            </a:r>
            <a:r>
              <a:rPr lang="en-US" altLang="zh-HK" sz="2400" dirty="0">
                <a:solidFill>
                  <a:srgbClr val="FF0000"/>
                </a:solidFill>
              </a:rPr>
              <a:t>different gases </a:t>
            </a:r>
            <a:r>
              <a:rPr lang="en-US" altLang="zh-HK" sz="2400" dirty="0"/>
              <a:t>can </a:t>
            </a:r>
            <a:r>
              <a:rPr lang="en-US" altLang="zh-HK" sz="2400" dirty="0">
                <a:solidFill>
                  <a:srgbClr val="FF0000"/>
                </a:solidFill>
              </a:rPr>
              <a:t>absorb different infrared wavelengths</a:t>
            </a:r>
            <a:r>
              <a:rPr lang="en-US" altLang="zh-HK" sz="2400" dirty="0"/>
              <a:t>. The </a:t>
            </a:r>
            <a:r>
              <a:rPr lang="en-US" altLang="zh-HK" sz="2400" dirty="0">
                <a:solidFill>
                  <a:srgbClr val="FF0000"/>
                </a:solidFill>
              </a:rPr>
              <a:t>more gas there is</a:t>
            </a:r>
            <a:r>
              <a:rPr lang="en-US" altLang="zh-HK" sz="2400" dirty="0"/>
              <a:t>, the </a:t>
            </a:r>
            <a:r>
              <a:rPr lang="en-US" altLang="zh-HK" sz="2400" dirty="0">
                <a:solidFill>
                  <a:srgbClr val="FF0000"/>
                </a:solidFill>
              </a:rPr>
              <a:t>less</a:t>
            </a:r>
            <a:r>
              <a:rPr lang="en-US" altLang="zh-HK" sz="2400" dirty="0"/>
              <a:t> </a:t>
            </a:r>
            <a:r>
              <a:rPr lang="en-US" altLang="zh-HK" sz="2400" dirty="0">
                <a:solidFill>
                  <a:srgbClr val="FF0000"/>
                </a:solidFill>
              </a:rPr>
              <a:t>infrared light can pass through</a:t>
            </a:r>
            <a:r>
              <a:rPr lang="en-US" altLang="zh-HK" sz="2400" dirty="0"/>
              <a:t>. When infrared rays pass through the gas in the measurement area, the infrared rays </a:t>
            </a:r>
            <a:r>
              <a:rPr lang="en-US" altLang="zh-HK" sz="2400" dirty="0">
                <a:solidFill>
                  <a:srgbClr val="FF0000"/>
                </a:solidFill>
              </a:rPr>
              <a:t>resonate</a:t>
            </a:r>
            <a:r>
              <a:rPr lang="en-US" altLang="zh-HK" sz="2400" dirty="0"/>
              <a:t> with the gas molecules and are absorbed by the gas molecules when the molecules vibrate. </a:t>
            </a:r>
            <a:endParaRPr lang="zh-TW" altLang="zh-HK" sz="2400" dirty="0"/>
          </a:p>
        </p:txBody>
      </p:sp>
      <p:sp>
        <p:nvSpPr>
          <p:cNvPr id="4" name="日期版面配置區 3"/>
          <p:cNvSpPr>
            <a:spLocks noGrp="1"/>
          </p:cNvSpPr>
          <p:nvPr>
            <p:ph type="dt" sz="half" idx="10"/>
          </p:nvPr>
        </p:nvSpPr>
        <p:spPr/>
        <p:txBody>
          <a:bodyPr/>
          <a:lstStyle/>
          <a:p>
            <a:fld id="{5DEADFC9-35E5-4E7B-884A-3A2CCBE7FC2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16</a:t>
            </a:fld>
            <a:endParaRPr lang="zh-HK" altLang="en-US"/>
          </a:p>
        </p:txBody>
      </p:sp>
    </p:spTree>
    <p:extLst>
      <p:ext uri="{BB962C8B-B14F-4D97-AF65-F5344CB8AC3E}">
        <p14:creationId xmlns:p14="http://schemas.microsoft.com/office/powerpoint/2010/main" val="179147357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rgbClr val="FF0000"/>
                </a:solidFill>
              </a:rPr>
              <a:t>NDIR</a:t>
            </a:r>
            <a:r>
              <a:rPr lang="en-US" altLang="zh-HK" b="1" dirty="0">
                <a:solidFill>
                  <a:schemeClr val="tx1"/>
                </a:solidFill>
              </a:rPr>
              <a:t> Gas Sensors</a:t>
            </a:r>
            <a:endParaRPr lang="zh-HK" altLang="en-US" dirty="0"/>
          </a:p>
        </p:txBody>
      </p:sp>
      <p:sp>
        <p:nvSpPr>
          <p:cNvPr id="3" name="內容版面配置區 2"/>
          <p:cNvSpPr>
            <a:spLocks noGrp="1"/>
          </p:cNvSpPr>
          <p:nvPr>
            <p:ph idx="1"/>
          </p:nvPr>
        </p:nvSpPr>
        <p:spPr/>
        <p:txBody>
          <a:bodyPr/>
          <a:lstStyle/>
          <a:p>
            <a:r>
              <a:rPr lang="en-US" altLang="zh-HK" sz="2400" dirty="0"/>
              <a:t>This weakens the transmitted infrared rays. Gas molecules vibrate at different frequencies. Some atoms are very small and light, so they vibrate at high frequencies. For example, the methane molecule’s vibration frequency is 333KHz, and the central wavelength is 3.3um. Because the molecular weight is different, the infrared absorption wavelength is also different, as shown in the following figure:</a:t>
            </a:r>
            <a:endParaRPr lang="zh-TW" altLang="zh-HK" sz="2400" dirty="0"/>
          </a:p>
          <a:p>
            <a:endParaRPr lang="zh-HK" altLang="en-US" dirty="0"/>
          </a:p>
        </p:txBody>
      </p:sp>
      <p:sp>
        <p:nvSpPr>
          <p:cNvPr id="4" name="日期版面配置區 3"/>
          <p:cNvSpPr>
            <a:spLocks noGrp="1"/>
          </p:cNvSpPr>
          <p:nvPr>
            <p:ph type="dt" sz="half" idx="10"/>
          </p:nvPr>
        </p:nvSpPr>
        <p:spPr/>
        <p:txBody>
          <a:bodyPr/>
          <a:lstStyle/>
          <a:p>
            <a:fld id="{B21C944C-8346-408E-9184-666F6B9E355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17</a:t>
            </a:fld>
            <a:endParaRPr lang="zh-HK" altLang="en-US"/>
          </a:p>
        </p:txBody>
      </p:sp>
    </p:spTree>
    <p:extLst>
      <p:ext uri="{BB962C8B-B14F-4D97-AF65-F5344CB8AC3E}">
        <p14:creationId xmlns:p14="http://schemas.microsoft.com/office/powerpoint/2010/main" val="387651091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rgbClr val="FF0000"/>
                </a:solidFill>
              </a:rPr>
              <a:t>NDIR</a:t>
            </a:r>
            <a:r>
              <a:rPr lang="en-US" altLang="zh-HK" b="1" dirty="0">
                <a:solidFill>
                  <a:schemeClr val="tx1"/>
                </a:solidFill>
              </a:rPr>
              <a:t> Gas Sensors</a:t>
            </a:r>
            <a:r>
              <a:rPr lang="zh-TW" altLang="zh-HK" dirty="0"/>
              <a:t/>
            </a:r>
            <a:br>
              <a:rPr lang="zh-TW" altLang="zh-HK" dirty="0"/>
            </a:br>
            <a:endParaRPr lang="zh-HK" altLang="en-US" dirty="0"/>
          </a:p>
        </p:txBody>
      </p:sp>
      <p:pic>
        <p:nvPicPr>
          <p:cNvPr id="4" name="內容版面配置區 3" descr="Spectrum"/>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356644" y="2196306"/>
            <a:ext cx="5238750" cy="3810000"/>
          </a:xfrm>
          <a:prstGeom prst="rect">
            <a:avLst/>
          </a:prstGeom>
          <a:noFill/>
          <a:ln>
            <a:noFill/>
          </a:ln>
        </p:spPr>
      </p:pic>
      <p:sp>
        <p:nvSpPr>
          <p:cNvPr id="3" name="日期版面配置區 2"/>
          <p:cNvSpPr>
            <a:spLocks noGrp="1"/>
          </p:cNvSpPr>
          <p:nvPr>
            <p:ph type="dt" sz="half" idx="10"/>
          </p:nvPr>
        </p:nvSpPr>
        <p:spPr/>
        <p:txBody>
          <a:bodyPr/>
          <a:lstStyle/>
          <a:p>
            <a:fld id="{486A841C-AF4B-479D-B274-70D7482F466D}"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18</a:t>
            </a:fld>
            <a:endParaRPr lang="zh-HK" altLang="en-US"/>
          </a:p>
        </p:txBody>
      </p:sp>
    </p:spTree>
    <p:extLst>
      <p:ext uri="{BB962C8B-B14F-4D97-AF65-F5344CB8AC3E}">
        <p14:creationId xmlns:p14="http://schemas.microsoft.com/office/powerpoint/2010/main" val="188912629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rgbClr val="FF0000"/>
                </a:solidFill>
              </a:rPr>
              <a:t>NDIR</a:t>
            </a:r>
            <a:r>
              <a:rPr lang="en-US" altLang="zh-HK" b="1" dirty="0">
                <a:solidFill>
                  <a:schemeClr val="tx1"/>
                </a:solidFill>
              </a:rPr>
              <a:t> Gas Sensors </a:t>
            </a:r>
            <a:r>
              <a:rPr lang="en-US" altLang="zh-HK" b="1" dirty="0" smtClean="0">
                <a:solidFill>
                  <a:schemeClr val="tx1"/>
                </a:solidFill>
              </a:rPr>
              <a:t> Advantages</a:t>
            </a:r>
            <a:r>
              <a:rPr lang="en-US" altLang="zh-HK" b="1" dirty="0">
                <a:solidFill>
                  <a:schemeClr val="tx1"/>
                </a:solidFill>
              </a:rPr>
              <a:t>:</a:t>
            </a:r>
            <a:endParaRPr lang="zh-HK" altLang="en-US" b="1" dirty="0">
              <a:solidFill>
                <a:schemeClr val="tx1"/>
              </a:solidFill>
            </a:endParaRPr>
          </a:p>
        </p:txBody>
      </p:sp>
      <p:sp>
        <p:nvSpPr>
          <p:cNvPr id="3" name="內容版面配置區 2"/>
          <p:cNvSpPr>
            <a:spLocks noGrp="1"/>
          </p:cNvSpPr>
          <p:nvPr>
            <p:ph idx="1"/>
          </p:nvPr>
        </p:nvSpPr>
        <p:spPr/>
        <p:txBody>
          <a:bodyPr/>
          <a:lstStyle/>
          <a:p>
            <a:pPr lvl="0" fontAlgn="base"/>
            <a:r>
              <a:rPr lang="en-US" altLang="zh-HK" sz="2000" dirty="0"/>
              <a:t>Common sensors on the market, such as catalytic combustion (CAT), electrochemical (EC), and semiconductor sensors, cannot measure any gas. For example, CO2 cannot be measured, but </a:t>
            </a:r>
            <a:r>
              <a:rPr lang="en-US" altLang="zh-HK" sz="2000" dirty="0">
                <a:solidFill>
                  <a:srgbClr val="FF0000"/>
                </a:solidFill>
              </a:rPr>
              <a:t>NDIR sensors can measure CO2</a:t>
            </a:r>
            <a:r>
              <a:rPr lang="en-US" altLang="zh-HK" sz="2000" dirty="0"/>
              <a:t>. The most commonly measured gases for NDIR are CH4 and CO2.</a:t>
            </a:r>
            <a:endParaRPr lang="zh-TW" altLang="zh-HK" sz="2000" dirty="0"/>
          </a:p>
          <a:p>
            <a:pPr lvl="0" fontAlgn="base"/>
            <a:r>
              <a:rPr lang="en-US" altLang="zh-HK" sz="2000" dirty="0"/>
              <a:t>Oxygen is not required. The CAT sensor requires oxygen to participate in the oxidation reaction. But </a:t>
            </a:r>
            <a:r>
              <a:rPr lang="en-US" altLang="zh-HK" sz="2000" dirty="0">
                <a:solidFill>
                  <a:srgbClr val="FF0000"/>
                </a:solidFill>
              </a:rPr>
              <a:t>NDIR is an optical sensor </a:t>
            </a:r>
            <a:r>
              <a:rPr lang="en-US" altLang="zh-HK" sz="2000" dirty="0"/>
              <a:t>and doesn’t require oxygen to be involved.</a:t>
            </a:r>
          </a:p>
          <a:p>
            <a:pPr lvl="0" fontAlgn="base"/>
            <a:endParaRPr lang="zh-TW" altLang="zh-HK" dirty="0"/>
          </a:p>
          <a:p>
            <a:endParaRPr lang="zh-HK" altLang="en-US" dirty="0"/>
          </a:p>
        </p:txBody>
      </p:sp>
      <p:sp>
        <p:nvSpPr>
          <p:cNvPr id="4" name="日期版面配置區 3"/>
          <p:cNvSpPr>
            <a:spLocks noGrp="1"/>
          </p:cNvSpPr>
          <p:nvPr>
            <p:ph type="dt" sz="half" idx="10"/>
          </p:nvPr>
        </p:nvSpPr>
        <p:spPr/>
        <p:txBody>
          <a:bodyPr/>
          <a:lstStyle/>
          <a:p>
            <a:fld id="{568A50F0-C665-4707-97CC-5EA59A39C1B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19</a:t>
            </a:fld>
            <a:endParaRPr lang="zh-HK" altLang="en-US"/>
          </a:p>
        </p:txBody>
      </p:sp>
    </p:spTree>
    <p:extLst>
      <p:ext uri="{BB962C8B-B14F-4D97-AF65-F5344CB8AC3E}">
        <p14:creationId xmlns:p14="http://schemas.microsoft.com/office/powerpoint/2010/main" val="2396076158"/>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normAutofit lnSpcReduction="10000"/>
          </a:bodyPr>
          <a:lstStyle/>
          <a:p>
            <a:r>
              <a:rPr lang="en-US" altLang="zh-HK" dirty="0"/>
              <a:t>Practice guide of Control of Air Pollution in Semi-Confined Public Transport Interchanges</a:t>
            </a:r>
          </a:p>
          <a:p>
            <a:pPr marL="0" indent="0">
              <a:buNone/>
            </a:pPr>
            <a:endParaRPr lang="zh-TW" altLang="zh-HK" dirty="0"/>
          </a:p>
          <a:p>
            <a:pPr lvl="0"/>
            <a:r>
              <a:rPr lang="en-US" altLang="zh-HK" dirty="0">
                <a:solidFill>
                  <a:srgbClr val="FF0000"/>
                </a:solidFill>
              </a:rPr>
              <a:t>PN 1/98 </a:t>
            </a:r>
            <a:r>
              <a:rPr lang="en-US" altLang="zh-HK" dirty="0"/>
              <a:t>by </a:t>
            </a:r>
            <a:r>
              <a:rPr lang="en-US" altLang="zh-HK" dirty="0">
                <a:solidFill>
                  <a:srgbClr val="FF0000"/>
                </a:solidFill>
              </a:rPr>
              <a:t>Environmental Protection Department</a:t>
            </a:r>
          </a:p>
          <a:p>
            <a:pPr marL="0" lvl="0" indent="0">
              <a:buNone/>
            </a:pPr>
            <a:endParaRPr lang="zh-TW" altLang="zh-HK" dirty="0"/>
          </a:p>
          <a:p>
            <a:pPr lvl="0"/>
            <a:r>
              <a:rPr lang="en-US" altLang="zh-HK" dirty="0"/>
              <a:t>Practice Note sets out the air quality guidelines for public transport interchanges (PTI) at semi-confined locations, and outlines major considerations for designing and operating a PTI to meet these guidelines.</a:t>
            </a:r>
          </a:p>
          <a:p>
            <a:pPr marL="0" lvl="0" indent="0">
              <a:buNone/>
            </a:pPr>
            <a:endParaRPr lang="zh-TW" altLang="zh-HK" dirty="0"/>
          </a:p>
          <a:p>
            <a:pPr lvl="0"/>
            <a:r>
              <a:rPr lang="en-US" altLang="zh-HK" dirty="0"/>
              <a:t>A PTI is a public place where public transport such as buses , taxis , mini-buses or coaches pass or terminate , and passengers queen for public transport .</a:t>
            </a:r>
            <a:endParaRPr lang="zh-TW" altLang="zh-HK" dirty="0"/>
          </a:p>
          <a:p>
            <a:endParaRPr lang="zh-HK" altLang="en-US" dirty="0"/>
          </a:p>
        </p:txBody>
      </p:sp>
      <p:sp>
        <p:nvSpPr>
          <p:cNvPr id="4" name="日期版面配置區 3"/>
          <p:cNvSpPr>
            <a:spLocks noGrp="1"/>
          </p:cNvSpPr>
          <p:nvPr>
            <p:ph type="dt" sz="half" idx="10"/>
          </p:nvPr>
        </p:nvSpPr>
        <p:spPr/>
        <p:txBody>
          <a:bodyPr/>
          <a:lstStyle/>
          <a:p>
            <a:fld id="{CF7B4A77-04AE-4E9E-8C58-EF652FE2CB6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a:t>
            </a:fld>
            <a:endParaRPr lang="zh-HK" altLang="en-US"/>
          </a:p>
        </p:txBody>
      </p:sp>
    </p:spTree>
    <p:extLst>
      <p:ext uri="{BB962C8B-B14F-4D97-AF65-F5344CB8AC3E}">
        <p14:creationId xmlns:p14="http://schemas.microsoft.com/office/powerpoint/2010/main" val="77388350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rgbClr val="FF0000"/>
                </a:solidFill>
              </a:rPr>
              <a:t>NDIR</a:t>
            </a:r>
            <a:r>
              <a:rPr lang="en-US" altLang="zh-HK" b="1" dirty="0">
                <a:solidFill>
                  <a:schemeClr val="tx1"/>
                </a:solidFill>
              </a:rPr>
              <a:t> Gas Sensors </a:t>
            </a:r>
            <a:r>
              <a:rPr lang="en-US" altLang="zh-HK" b="1" dirty="0" smtClean="0">
                <a:solidFill>
                  <a:schemeClr val="tx1"/>
                </a:solidFill>
              </a:rPr>
              <a:t> Advantages</a:t>
            </a:r>
            <a:r>
              <a:rPr lang="en-US" altLang="zh-HK" b="1" dirty="0">
                <a:solidFill>
                  <a:schemeClr val="tx1"/>
                </a:solidFill>
              </a:rPr>
              <a:t>:</a:t>
            </a:r>
            <a:endParaRPr lang="zh-HK" altLang="en-US" dirty="0"/>
          </a:p>
        </p:txBody>
      </p:sp>
      <p:sp>
        <p:nvSpPr>
          <p:cNvPr id="3" name="內容版面配置區 2"/>
          <p:cNvSpPr>
            <a:spLocks noGrp="1"/>
          </p:cNvSpPr>
          <p:nvPr>
            <p:ph idx="1"/>
          </p:nvPr>
        </p:nvSpPr>
        <p:spPr/>
        <p:txBody>
          <a:bodyPr/>
          <a:lstStyle/>
          <a:p>
            <a:pPr lvl="0" fontAlgn="base"/>
            <a:r>
              <a:rPr lang="en-US" altLang="zh-HK" dirty="0"/>
              <a:t>The measurement concentration can reach 100%v/v. Because the NDIR sensor signal characteristics are: in a normal environment, the signal strength is the largest; the greater the measured gas concentration, the smaller the signal.</a:t>
            </a:r>
          </a:p>
          <a:p>
            <a:pPr marL="0" lvl="0" indent="0" fontAlgn="base">
              <a:buNone/>
            </a:pPr>
            <a:endParaRPr lang="zh-TW" altLang="zh-HK" dirty="0"/>
          </a:p>
          <a:p>
            <a:pPr lvl="0" fontAlgn="base"/>
            <a:r>
              <a:rPr lang="en-US" altLang="zh-HK" dirty="0">
                <a:solidFill>
                  <a:srgbClr val="FF0000"/>
                </a:solidFill>
              </a:rPr>
              <a:t>Good stability</a:t>
            </a:r>
            <a:r>
              <a:rPr lang="en-US" altLang="zh-HK" dirty="0"/>
              <a:t>. NDIR sensor stability basically depends on the light source. As long as a good light source is selected, the long-term stability will be excellent, and it can be achieved without calibration for 2 years.</a:t>
            </a:r>
          </a:p>
          <a:p>
            <a:pPr marL="0" lvl="0" indent="0" fontAlgn="base">
              <a:buNone/>
            </a:pPr>
            <a:endParaRPr lang="zh-TW" altLang="zh-HK" dirty="0"/>
          </a:p>
          <a:p>
            <a:pPr lvl="0" fontAlgn="base"/>
            <a:r>
              <a:rPr lang="en-US" altLang="zh-HK" dirty="0">
                <a:solidFill>
                  <a:srgbClr val="FF0000"/>
                </a:solidFill>
              </a:rPr>
              <a:t>Low maintenance cost</a:t>
            </a:r>
            <a:r>
              <a:rPr lang="en-US" altLang="zh-HK" dirty="0"/>
              <a:t>.</a:t>
            </a:r>
            <a:endParaRPr lang="zh-TW" altLang="zh-HK" dirty="0"/>
          </a:p>
          <a:p>
            <a:pPr marL="0" indent="0">
              <a:buNone/>
            </a:pPr>
            <a:endParaRPr lang="zh-HK" altLang="en-US" dirty="0"/>
          </a:p>
        </p:txBody>
      </p:sp>
      <p:sp>
        <p:nvSpPr>
          <p:cNvPr id="4" name="日期版面配置區 3"/>
          <p:cNvSpPr>
            <a:spLocks noGrp="1"/>
          </p:cNvSpPr>
          <p:nvPr>
            <p:ph type="dt" sz="half" idx="10"/>
          </p:nvPr>
        </p:nvSpPr>
        <p:spPr/>
        <p:txBody>
          <a:bodyPr/>
          <a:lstStyle/>
          <a:p>
            <a:fld id="{325D6A6B-EBB7-45FF-911B-05C6DB4A8DC5}"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20</a:t>
            </a:fld>
            <a:endParaRPr lang="zh-HK" altLang="en-US"/>
          </a:p>
        </p:txBody>
      </p:sp>
    </p:spTree>
    <p:extLst>
      <p:ext uri="{BB962C8B-B14F-4D97-AF65-F5344CB8AC3E}">
        <p14:creationId xmlns:p14="http://schemas.microsoft.com/office/powerpoint/2010/main" val="142903580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sz="4400" b="1" dirty="0">
                <a:solidFill>
                  <a:srgbClr val="FF0000"/>
                </a:solidFill>
              </a:rPr>
              <a:t>NDIR</a:t>
            </a:r>
            <a:r>
              <a:rPr lang="en-US" altLang="zh-HK" sz="4400" b="1" dirty="0">
                <a:solidFill>
                  <a:schemeClr val="tx1"/>
                </a:solidFill>
              </a:rPr>
              <a:t> Gas Sensors Disadvantages</a:t>
            </a:r>
            <a:r>
              <a:rPr lang="en-US" altLang="zh-HK" dirty="0">
                <a:solidFill>
                  <a:schemeClr val="tx1"/>
                </a:solidFill>
              </a:rPr>
              <a:t>:</a:t>
            </a:r>
            <a:endParaRPr lang="zh-HK" altLang="en-US" dirty="0">
              <a:solidFill>
                <a:schemeClr val="tx1"/>
              </a:solidFill>
            </a:endParaRPr>
          </a:p>
        </p:txBody>
      </p:sp>
      <p:sp>
        <p:nvSpPr>
          <p:cNvPr id="3" name="內容版面配置區 2"/>
          <p:cNvSpPr>
            <a:spLocks noGrp="1"/>
          </p:cNvSpPr>
          <p:nvPr>
            <p:ph idx="1"/>
          </p:nvPr>
        </p:nvSpPr>
        <p:spPr/>
        <p:txBody>
          <a:bodyPr/>
          <a:lstStyle/>
          <a:p>
            <a:r>
              <a:rPr lang="en-US" altLang="zh-HK" sz="3200" dirty="0"/>
              <a:t>NDIR sensors consume </a:t>
            </a:r>
            <a:r>
              <a:rPr lang="en-US" altLang="zh-HK" sz="3200" dirty="0">
                <a:solidFill>
                  <a:srgbClr val="FF0000"/>
                </a:solidFill>
              </a:rPr>
              <a:t>high power</a:t>
            </a:r>
            <a:r>
              <a:rPr lang="en-US" altLang="zh-HK" sz="3200" dirty="0"/>
              <a:t>. Measuring gas concentrations at the ppm level is expensive. The structure, software and hardware are more </a:t>
            </a:r>
            <a:r>
              <a:rPr lang="en-US" altLang="zh-HK" sz="3200" dirty="0">
                <a:solidFill>
                  <a:srgbClr val="FF0000"/>
                </a:solidFill>
              </a:rPr>
              <a:t>complex</a:t>
            </a:r>
            <a:r>
              <a:rPr lang="en-US" altLang="zh-HK" sz="3200" dirty="0"/>
              <a:t>, and the price is relatively </a:t>
            </a:r>
            <a:r>
              <a:rPr lang="en-US" altLang="zh-HK" sz="3200" dirty="0">
                <a:solidFill>
                  <a:srgbClr val="FF0000"/>
                </a:solidFill>
              </a:rPr>
              <a:t>expensive</a:t>
            </a:r>
            <a:r>
              <a:rPr lang="en-US" altLang="zh-HK" sz="3200" dirty="0"/>
              <a:t>.</a:t>
            </a:r>
            <a:endParaRPr lang="zh-TW" altLang="zh-HK" sz="3200" dirty="0"/>
          </a:p>
          <a:p>
            <a:endParaRPr lang="zh-HK" altLang="en-US" dirty="0"/>
          </a:p>
        </p:txBody>
      </p:sp>
      <p:sp>
        <p:nvSpPr>
          <p:cNvPr id="4" name="日期版面配置區 3"/>
          <p:cNvSpPr>
            <a:spLocks noGrp="1"/>
          </p:cNvSpPr>
          <p:nvPr>
            <p:ph type="dt" sz="half" idx="10"/>
          </p:nvPr>
        </p:nvSpPr>
        <p:spPr/>
        <p:txBody>
          <a:bodyPr/>
          <a:lstStyle/>
          <a:p>
            <a:fld id="{7254E4F9-6137-4087-8201-7CE58C7FFD84}"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21</a:t>
            </a:fld>
            <a:endParaRPr lang="zh-HK" altLang="en-US"/>
          </a:p>
        </p:txBody>
      </p:sp>
    </p:spTree>
    <p:extLst>
      <p:ext uri="{BB962C8B-B14F-4D97-AF65-F5344CB8AC3E}">
        <p14:creationId xmlns:p14="http://schemas.microsoft.com/office/powerpoint/2010/main" val="253208349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3926" y="609600"/>
            <a:ext cx="8540076" cy="734351"/>
          </a:xfrm>
        </p:spPr>
        <p:txBody>
          <a:bodyPr>
            <a:noAutofit/>
          </a:bodyPr>
          <a:lstStyle/>
          <a:p>
            <a:r>
              <a:rPr lang="en-US" altLang="zh-HK" b="1" dirty="0">
                <a:solidFill>
                  <a:schemeClr val="tx1"/>
                </a:solidFill>
              </a:rPr>
              <a:t>Semi-confined PTI in Hong Kong</a:t>
            </a:r>
            <a:r>
              <a:rPr lang="zh-TW" altLang="zh-HK" b="1" dirty="0"/>
              <a:t/>
            </a:r>
            <a:br>
              <a:rPr lang="zh-TW" altLang="zh-HK" b="1" dirty="0"/>
            </a:br>
            <a:endParaRPr lang="zh-HK" altLang="en-US" b="1" dirty="0"/>
          </a:p>
        </p:txBody>
      </p:sp>
      <p:sp>
        <p:nvSpPr>
          <p:cNvPr id="3" name="內容版面配置區 2"/>
          <p:cNvSpPr>
            <a:spLocks noGrp="1"/>
          </p:cNvSpPr>
          <p:nvPr>
            <p:ph idx="1"/>
          </p:nvPr>
        </p:nvSpPr>
        <p:spPr>
          <a:xfrm>
            <a:off x="421105" y="1239253"/>
            <a:ext cx="8852897" cy="4802109"/>
          </a:xfrm>
        </p:spPr>
        <p:txBody>
          <a:bodyPr/>
          <a:lstStyle/>
          <a:p>
            <a:pPr lvl="0"/>
            <a:r>
              <a:rPr lang="en-US" altLang="zh-HK" i="1" dirty="0"/>
              <a:t>Utilize of </a:t>
            </a:r>
            <a:r>
              <a:rPr lang="en-US" altLang="zh-HK" i="1" dirty="0">
                <a:solidFill>
                  <a:srgbClr val="FF0000"/>
                </a:solidFill>
              </a:rPr>
              <a:t>diesel fuel </a:t>
            </a:r>
            <a:r>
              <a:rPr lang="en-US" altLang="zh-HK" i="1" dirty="0"/>
              <a:t>in the public transport </a:t>
            </a:r>
            <a:r>
              <a:rPr lang="en-US" altLang="zh-HK" i="1" dirty="0">
                <a:solidFill>
                  <a:srgbClr val="FF0000"/>
                </a:solidFill>
              </a:rPr>
              <a:t>engine</a:t>
            </a:r>
            <a:endParaRPr lang="zh-TW" altLang="zh-HK" dirty="0">
              <a:solidFill>
                <a:srgbClr val="FF0000"/>
              </a:solidFill>
            </a:endParaRPr>
          </a:p>
          <a:p>
            <a:pPr lvl="0"/>
            <a:r>
              <a:rPr lang="en-US" altLang="zh-HK" dirty="0"/>
              <a:t> </a:t>
            </a:r>
            <a:r>
              <a:rPr lang="en-US" altLang="zh-HK" i="1" dirty="0"/>
              <a:t>Air quality inside the semi-confined PTI induced a lot of public concern</a:t>
            </a:r>
            <a:endParaRPr lang="zh-TW" altLang="zh-HK" dirty="0"/>
          </a:p>
          <a:p>
            <a:endParaRPr lang="zh-HK" altLang="en-US" dirty="0"/>
          </a:p>
        </p:txBody>
      </p:sp>
      <p:sp>
        <p:nvSpPr>
          <p:cNvPr id="5" name="日期版面配置區 4"/>
          <p:cNvSpPr>
            <a:spLocks noGrp="1"/>
          </p:cNvSpPr>
          <p:nvPr>
            <p:ph type="dt" sz="half" idx="10"/>
          </p:nvPr>
        </p:nvSpPr>
        <p:spPr/>
        <p:txBody>
          <a:bodyPr/>
          <a:lstStyle/>
          <a:p>
            <a:fld id="{DBBCA6C3-FE8B-4251-AF47-AB3D23F0A8D2}" type="datetime1">
              <a:rPr lang="zh-HK" altLang="en-US" smtClean="0"/>
              <a:t>22/9/2024</a:t>
            </a:fld>
            <a:endParaRPr lang="zh-HK" altLang="en-US"/>
          </a:p>
        </p:txBody>
      </p:sp>
      <p:pic>
        <p:nvPicPr>
          <p:cNvPr id="4" name="圖片 3"/>
          <p:cNvPicPr/>
          <p:nvPr/>
        </p:nvPicPr>
        <p:blipFill>
          <a:blip r:embed="rId2">
            <a:extLst>
              <a:ext uri="{28A0092B-C50C-407E-A947-70E740481C1C}">
                <a14:useLocalDpi xmlns:a14="http://schemas.microsoft.com/office/drawing/2010/main" val="0"/>
              </a:ext>
            </a:extLst>
          </a:blip>
          <a:stretch>
            <a:fillRect/>
          </a:stretch>
        </p:blipFill>
        <p:spPr>
          <a:xfrm>
            <a:off x="2581108" y="2272899"/>
            <a:ext cx="4406900" cy="3815080"/>
          </a:xfrm>
          <a:prstGeom prst="rect">
            <a:avLst/>
          </a:prstGeom>
        </p:spPr>
      </p:pic>
      <p:sp>
        <p:nvSpPr>
          <p:cNvPr id="6" name="頁尾版面配置區 5"/>
          <p:cNvSpPr>
            <a:spLocks noGrp="1"/>
          </p:cNvSpPr>
          <p:nvPr>
            <p:ph type="ftr" sz="quarter" idx="11"/>
          </p:nvPr>
        </p:nvSpPr>
        <p:spPr/>
        <p:txBody>
          <a:bodyPr/>
          <a:lstStyle/>
          <a:p>
            <a:r>
              <a:rPr lang="en-US" altLang="zh-HK"/>
              <a:t>Prepared by Tam Tung Yau</a:t>
            </a:r>
            <a:endParaRPr lang="zh-HK" altLang="en-US"/>
          </a:p>
        </p:txBody>
      </p:sp>
      <p:sp>
        <p:nvSpPr>
          <p:cNvPr id="7" name="投影片編號版面配置區 6"/>
          <p:cNvSpPr>
            <a:spLocks noGrp="1"/>
          </p:cNvSpPr>
          <p:nvPr>
            <p:ph type="sldNum" sz="quarter" idx="12"/>
          </p:nvPr>
        </p:nvSpPr>
        <p:spPr/>
        <p:txBody>
          <a:bodyPr/>
          <a:lstStyle/>
          <a:p>
            <a:fld id="{C5E5715F-BAB9-4595-AF68-C3841EC708BE}" type="slidenum">
              <a:rPr lang="zh-HK" altLang="en-US" smtClean="0"/>
              <a:t>22</a:t>
            </a:fld>
            <a:endParaRPr lang="zh-HK" altLang="en-US"/>
          </a:p>
        </p:txBody>
      </p:sp>
    </p:spTree>
    <p:extLst>
      <p:ext uri="{BB962C8B-B14F-4D97-AF65-F5344CB8AC3E}">
        <p14:creationId xmlns:p14="http://schemas.microsoft.com/office/powerpoint/2010/main" val="196897650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1128963"/>
          </a:xfrm>
        </p:spPr>
        <p:txBody>
          <a:bodyPr>
            <a:normAutofit fontScale="90000"/>
          </a:bodyPr>
          <a:lstStyle/>
          <a:p>
            <a:r>
              <a:rPr lang="en-US" altLang="zh-HK" sz="4000" b="1" dirty="0">
                <a:solidFill>
                  <a:schemeClr val="tx1"/>
                </a:solidFill>
              </a:rPr>
              <a:t>Local Regulation of Air Quality in Semi-confined PTI</a:t>
            </a:r>
            <a:r>
              <a:rPr lang="zh-TW" altLang="zh-HK" dirty="0"/>
              <a:t/>
            </a:r>
            <a:br>
              <a:rPr lang="zh-TW" altLang="zh-HK" dirty="0"/>
            </a:br>
            <a:endParaRPr lang="zh-HK" altLang="en-US" dirty="0"/>
          </a:p>
        </p:txBody>
      </p:sp>
      <p:sp>
        <p:nvSpPr>
          <p:cNvPr id="3" name="內容版面配置區 2"/>
          <p:cNvSpPr>
            <a:spLocks noGrp="1"/>
          </p:cNvSpPr>
          <p:nvPr>
            <p:ph idx="1"/>
          </p:nvPr>
        </p:nvSpPr>
        <p:spPr>
          <a:xfrm>
            <a:off x="677334" y="1738563"/>
            <a:ext cx="8596668" cy="4302799"/>
          </a:xfrm>
        </p:spPr>
        <p:txBody>
          <a:bodyPr/>
          <a:lstStyle/>
          <a:p>
            <a:pPr lvl="0"/>
            <a:r>
              <a:rPr lang="en-US" altLang="zh-HK" i="1" dirty="0"/>
              <a:t>Provision of </a:t>
            </a:r>
            <a:r>
              <a:rPr lang="en-US" altLang="zh-HK" i="1" dirty="0">
                <a:solidFill>
                  <a:srgbClr val="FF0000"/>
                </a:solidFill>
              </a:rPr>
              <a:t>mechanical ventilation system</a:t>
            </a:r>
            <a:r>
              <a:rPr lang="en-US" altLang="zh-HK" i="1" dirty="0"/>
              <a:t> in a semi-confined PTI is a </a:t>
            </a:r>
            <a:r>
              <a:rPr lang="en-US" altLang="zh-HK" i="1" dirty="0">
                <a:solidFill>
                  <a:srgbClr val="FF0000"/>
                </a:solidFill>
              </a:rPr>
              <a:t>compulsory requirement </a:t>
            </a:r>
            <a:r>
              <a:rPr lang="en-US" altLang="zh-HK" i="1" dirty="0"/>
              <a:t>in Hong Kong</a:t>
            </a:r>
            <a:endParaRPr lang="zh-TW" altLang="zh-HK" dirty="0"/>
          </a:p>
          <a:p>
            <a:pPr lvl="0"/>
            <a:r>
              <a:rPr lang="en-US" altLang="zh-HK" dirty="0"/>
              <a:t> </a:t>
            </a:r>
            <a:r>
              <a:rPr lang="en-US" altLang="zh-HK" i="1" dirty="0"/>
              <a:t>Air quality inside the semi-confined PTI should meet both the 5-minute and 1-Hour average</a:t>
            </a:r>
            <a:endParaRPr lang="zh-TW" altLang="zh-HK" dirty="0"/>
          </a:p>
          <a:p>
            <a:endParaRPr lang="zh-HK" altLang="en-US" dirty="0"/>
          </a:p>
        </p:txBody>
      </p:sp>
      <p:sp>
        <p:nvSpPr>
          <p:cNvPr id="5" name="日期版面配置區 4"/>
          <p:cNvSpPr>
            <a:spLocks noGrp="1"/>
          </p:cNvSpPr>
          <p:nvPr>
            <p:ph type="dt" sz="half" idx="10"/>
          </p:nvPr>
        </p:nvSpPr>
        <p:spPr/>
        <p:txBody>
          <a:bodyPr/>
          <a:lstStyle/>
          <a:p>
            <a:fld id="{199C30E4-18D1-43B4-823E-ADD32AD67D6D}" type="datetime1">
              <a:rPr lang="zh-HK" altLang="en-US" smtClean="0"/>
              <a:t>22/9/2024</a:t>
            </a:fld>
            <a:endParaRPr lang="zh-HK" altLang="en-US"/>
          </a:p>
        </p:txBody>
      </p:sp>
      <p:graphicFrame>
        <p:nvGraphicFramePr>
          <p:cNvPr id="4" name="表格 3"/>
          <p:cNvGraphicFramePr>
            <a:graphicFrameLocks noGrp="1"/>
          </p:cNvGraphicFramePr>
          <p:nvPr>
            <p:extLst>
              <p:ext uri="{D42A27DB-BD31-4B8C-83A1-F6EECF244321}">
                <p14:modId xmlns:p14="http://schemas.microsoft.com/office/powerpoint/2010/main" val="310149041"/>
              </p:ext>
            </p:extLst>
          </p:nvPr>
        </p:nvGraphicFramePr>
        <p:xfrm>
          <a:off x="1240214" y="3256455"/>
          <a:ext cx="7315200" cy="2592070"/>
        </p:xfrm>
        <a:graphic>
          <a:graphicData uri="http://schemas.openxmlformats.org/drawingml/2006/table">
            <a:tbl>
              <a:tblPr>
                <a:tableStyleId>{5C22544A-7EE6-4342-B048-85BDC9FD1C3A}</a:tableStyleId>
              </a:tblPr>
              <a:tblGrid>
                <a:gridCol w="24384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gridCol w="2438400">
                  <a:extLst>
                    <a:ext uri="{9D8B030D-6E8A-4147-A177-3AD203B41FA5}">
                      <a16:colId xmlns:a16="http://schemas.microsoft.com/office/drawing/2014/main" xmlns="" val="20002"/>
                    </a:ext>
                  </a:extLst>
                </a:gridCol>
              </a:tblGrid>
              <a:tr h="500380">
                <a:tc rowSpan="2">
                  <a:txBody>
                    <a:bodyPr/>
                    <a:lstStyle/>
                    <a:p>
                      <a:pPr algn="just">
                        <a:lnSpc>
                          <a:spcPct val="128000"/>
                        </a:lnSpc>
                        <a:spcAft>
                          <a:spcPts val="1855"/>
                        </a:spcAft>
                      </a:pPr>
                      <a:r>
                        <a:rPr lang="en-US" sz="1200" kern="100">
                          <a:effectLst/>
                        </a:rPr>
                        <a:t>Air Pollutant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gridSpan="2">
                  <a:txBody>
                    <a:bodyPr/>
                    <a:lstStyle/>
                    <a:p>
                      <a:pPr algn="just">
                        <a:lnSpc>
                          <a:spcPct val="128000"/>
                        </a:lnSpc>
                        <a:spcAft>
                          <a:spcPts val="1855"/>
                        </a:spcAft>
                      </a:pPr>
                      <a:r>
                        <a:rPr lang="en-US" sz="1200" kern="100">
                          <a:effectLst/>
                        </a:rPr>
                        <a:t>Maximum Concentration not to be exceeded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hMerge="1">
                  <a:txBody>
                    <a:bodyPr/>
                    <a:lstStyle/>
                    <a:p>
                      <a:endParaRPr lang="zh-HK" altLang="en-US"/>
                    </a:p>
                  </a:txBody>
                  <a:tcPr/>
                </a:tc>
                <a:extLst>
                  <a:ext uri="{0D108BD9-81ED-4DB2-BD59-A6C34878D82A}">
                    <a16:rowId xmlns:a16="http://schemas.microsoft.com/office/drawing/2014/main" xmlns="" val="10000"/>
                  </a:ext>
                </a:extLst>
              </a:tr>
              <a:tr h="590550">
                <a:tc vMerge="1">
                  <a:txBody>
                    <a:bodyPr/>
                    <a:lstStyle/>
                    <a:p>
                      <a:endParaRPr lang="zh-HK" altLang="en-US"/>
                    </a:p>
                  </a:txBody>
                  <a:tcPr/>
                </a:tc>
                <a:tc>
                  <a:txBody>
                    <a:bodyPr/>
                    <a:lstStyle/>
                    <a:p>
                      <a:pPr algn="just">
                        <a:lnSpc>
                          <a:spcPct val="128000"/>
                        </a:lnSpc>
                        <a:spcAft>
                          <a:spcPts val="1855"/>
                        </a:spcAft>
                      </a:pPr>
                      <a:r>
                        <a:rPr lang="en-US" sz="1200" kern="100">
                          <a:effectLst/>
                        </a:rPr>
                        <a:t>1-Hour Average (μg/m</a:t>
                      </a:r>
                      <a:r>
                        <a:rPr lang="en-US" sz="1200" kern="100" baseline="30000">
                          <a:effectLst/>
                        </a:rPr>
                        <a:t>3</a:t>
                      </a:r>
                      <a:r>
                        <a:rPr lang="en-US" sz="1200" kern="10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a:effectLst/>
                        </a:rPr>
                        <a:t>5-Minute Average (μg/m</a:t>
                      </a:r>
                      <a:r>
                        <a:rPr lang="en-US" sz="1200" kern="100" baseline="30000">
                          <a:effectLst/>
                        </a:rPr>
                        <a:t>3</a:t>
                      </a:r>
                      <a:r>
                        <a:rPr lang="en-US" sz="1200" kern="10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extLst>
                  <a:ext uri="{0D108BD9-81ED-4DB2-BD59-A6C34878D82A}">
                    <a16:rowId xmlns:a16="http://schemas.microsoft.com/office/drawing/2014/main" xmlns="" val="10001"/>
                  </a:ext>
                </a:extLst>
              </a:tr>
              <a:tr h="500380">
                <a:tc>
                  <a:txBody>
                    <a:bodyPr/>
                    <a:lstStyle/>
                    <a:p>
                      <a:pPr algn="just">
                        <a:lnSpc>
                          <a:spcPct val="128000"/>
                        </a:lnSpc>
                        <a:spcAft>
                          <a:spcPts val="1855"/>
                        </a:spcAft>
                      </a:pPr>
                      <a:r>
                        <a:rPr lang="en-US" sz="1200" kern="100">
                          <a:effectLst/>
                        </a:rPr>
                        <a:t>Carbon monoxide</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a:effectLst/>
                        </a:rPr>
                        <a:t>30,000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a:effectLst/>
                        </a:rPr>
                        <a:t>115,000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extLst>
                  <a:ext uri="{0D108BD9-81ED-4DB2-BD59-A6C34878D82A}">
                    <a16:rowId xmlns:a16="http://schemas.microsoft.com/office/drawing/2014/main" xmlns="" val="10002"/>
                  </a:ext>
                </a:extLst>
              </a:tr>
              <a:tr h="500380">
                <a:tc>
                  <a:txBody>
                    <a:bodyPr/>
                    <a:lstStyle/>
                    <a:p>
                      <a:pPr algn="just">
                        <a:lnSpc>
                          <a:spcPct val="128000"/>
                        </a:lnSpc>
                        <a:spcAft>
                          <a:spcPts val="1855"/>
                        </a:spcAft>
                      </a:pPr>
                      <a:r>
                        <a:rPr lang="en-US" sz="1200" kern="100">
                          <a:effectLst/>
                        </a:rPr>
                        <a:t>Sulphur dioxide</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a:effectLst/>
                        </a:rPr>
                        <a:t>800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a:effectLst/>
                        </a:rPr>
                        <a:t>1,000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extLst>
                  <a:ext uri="{0D108BD9-81ED-4DB2-BD59-A6C34878D82A}">
                    <a16:rowId xmlns:a16="http://schemas.microsoft.com/office/drawing/2014/main" xmlns="" val="10003"/>
                  </a:ext>
                </a:extLst>
              </a:tr>
              <a:tr h="500380">
                <a:tc>
                  <a:txBody>
                    <a:bodyPr/>
                    <a:lstStyle/>
                    <a:p>
                      <a:pPr algn="just">
                        <a:lnSpc>
                          <a:spcPct val="128000"/>
                        </a:lnSpc>
                        <a:spcAft>
                          <a:spcPts val="1855"/>
                        </a:spcAft>
                      </a:pPr>
                      <a:r>
                        <a:rPr lang="en-US" sz="1200" kern="100">
                          <a:effectLst/>
                        </a:rPr>
                        <a:t>Nitrogen dioxide</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a:effectLst/>
                        </a:rPr>
                        <a:t>300</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tc>
                  <a:txBody>
                    <a:bodyPr/>
                    <a:lstStyle/>
                    <a:p>
                      <a:pPr algn="just">
                        <a:lnSpc>
                          <a:spcPct val="128000"/>
                        </a:lnSpc>
                        <a:spcAft>
                          <a:spcPts val="1855"/>
                        </a:spcAft>
                      </a:pPr>
                      <a:r>
                        <a:rPr lang="en-US" sz="1200" kern="100" dirty="0">
                          <a:effectLst/>
                        </a:rPr>
                        <a:t>1,800</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9525" marB="0"/>
                </a:tc>
                <a:extLst>
                  <a:ext uri="{0D108BD9-81ED-4DB2-BD59-A6C34878D82A}">
                    <a16:rowId xmlns:a16="http://schemas.microsoft.com/office/drawing/2014/main" xmlns="" val="10004"/>
                  </a:ext>
                </a:extLst>
              </a:tr>
            </a:tbl>
          </a:graphicData>
        </a:graphic>
      </p:graphicFrame>
      <p:sp>
        <p:nvSpPr>
          <p:cNvPr id="6" name="頁尾版面配置區 5"/>
          <p:cNvSpPr>
            <a:spLocks noGrp="1"/>
          </p:cNvSpPr>
          <p:nvPr>
            <p:ph type="ftr" sz="quarter" idx="11"/>
          </p:nvPr>
        </p:nvSpPr>
        <p:spPr/>
        <p:txBody>
          <a:bodyPr/>
          <a:lstStyle/>
          <a:p>
            <a:r>
              <a:rPr lang="en-US" altLang="zh-HK"/>
              <a:t>Prepared by Tam Tung Yau</a:t>
            </a:r>
            <a:endParaRPr lang="zh-HK" altLang="en-US"/>
          </a:p>
        </p:txBody>
      </p:sp>
      <p:sp>
        <p:nvSpPr>
          <p:cNvPr id="7" name="投影片編號版面配置區 6"/>
          <p:cNvSpPr>
            <a:spLocks noGrp="1"/>
          </p:cNvSpPr>
          <p:nvPr>
            <p:ph type="sldNum" sz="quarter" idx="12"/>
          </p:nvPr>
        </p:nvSpPr>
        <p:spPr/>
        <p:txBody>
          <a:bodyPr/>
          <a:lstStyle/>
          <a:p>
            <a:fld id="{C5E5715F-BAB9-4595-AF68-C3841EC708BE}" type="slidenum">
              <a:rPr lang="zh-HK" altLang="en-US" smtClean="0"/>
              <a:t>23</a:t>
            </a:fld>
            <a:endParaRPr lang="zh-HK" altLang="en-US"/>
          </a:p>
        </p:txBody>
      </p:sp>
    </p:spTree>
    <p:extLst>
      <p:ext uri="{BB962C8B-B14F-4D97-AF65-F5344CB8AC3E}">
        <p14:creationId xmlns:p14="http://schemas.microsoft.com/office/powerpoint/2010/main" val="344884639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3" y="609600"/>
            <a:ext cx="8605029" cy="918411"/>
          </a:xfrm>
        </p:spPr>
        <p:txBody>
          <a:bodyPr>
            <a:normAutofit fontScale="90000"/>
          </a:bodyPr>
          <a:lstStyle/>
          <a:p>
            <a:r>
              <a:rPr lang="en-US" altLang="zh-HK" sz="4000" b="1" dirty="0">
                <a:solidFill>
                  <a:schemeClr val="tx1"/>
                </a:solidFill>
              </a:rPr>
              <a:t>Mixed-mode Ventilation</a:t>
            </a:r>
            <a:r>
              <a:rPr lang="zh-TW" altLang="zh-HK" dirty="0"/>
              <a:t/>
            </a:r>
            <a:br>
              <a:rPr lang="zh-TW" altLang="zh-HK" dirty="0"/>
            </a:br>
            <a:endParaRPr lang="zh-HK" altLang="en-US" dirty="0"/>
          </a:p>
        </p:txBody>
      </p:sp>
      <p:pic>
        <p:nvPicPr>
          <p:cNvPr id="4" name="內容版面配置區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29122" y="1979462"/>
            <a:ext cx="4322064" cy="2926080"/>
          </a:xfrm>
          <a:prstGeom prst="rect">
            <a:avLst/>
          </a:prstGeom>
        </p:spPr>
      </p:pic>
      <p:sp>
        <p:nvSpPr>
          <p:cNvPr id="3" name="日期版面配置區 2"/>
          <p:cNvSpPr>
            <a:spLocks noGrp="1"/>
          </p:cNvSpPr>
          <p:nvPr>
            <p:ph type="dt" sz="half" idx="10"/>
          </p:nvPr>
        </p:nvSpPr>
        <p:spPr/>
        <p:txBody>
          <a:bodyPr/>
          <a:lstStyle/>
          <a:p>
            <a:fld id="{2F46C2E5-A0AE-4113-9A5D-B49243E6902E}" type="datetime1">
              <a:rPr lang="zh-HK" altLang="en-US" smtClean="0"/>
              <a:t>22/9/2024</a:t>
            </a:fld>
            <a:endParaRPr lang="zh-HK" altLang="en-US"/>
          </a:p>
        </p:txBody>
      </p:sp>
      <p:sp>
        <p:nvSpPr>
          <p:cNvPr id="5" name="向上箭號 4"/>
          <p:cNvSpPr/>
          <p:nvPr/>
        </p:nvSpPr>
        <p:spPr>
          <a:xfrm>
            <a:off x="3500786" y="3212164"/>
            <a:ext cx="137160" cy="1742440"/>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6" name="向上箭號 5"/>
          <p:cNvSpPr/>
          <p:nvPr/>
        </p:nvSpPr>
        <p:spPr>
          <a:xfrm>
            <a:off x="6136758" y="4255836"/>
            <a:ext cx="187960" cy="812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7" name="圖片 6"/>
          <p:cNvPicPr/>
          <p:nvPr/>
        </p:nvPicPr>
        <p:blipFill>
          <a:blip r:embed="rId3">
            <a:extLst>
              <a:ext uri="{28A0092B-C50C-407E-A947-70E740481C1C}">
                <a14:useLocalDpi xmlns:a14="http://schemas.microsoft.com/office/drawing/2010/main" val="0"/>
              </a:ext>
            </a:extLst>
          </a:blip>
          <a:srcRect/>
          <a:stretch>
            <a:fillRect/>
          </a:stretch>
        </p:blipFill>
        <p:spPr bwMode="auto">
          <a:xfrm>
            <a:off x="2211418" y="4983379"/>
            <a:ext cx="2578735" cy="1146175"/>
          </a:xfrm>
          <a:prstGeom prst="rect">
            <a:avLst/>
          </a:prstGeom>
          <a:noFill/>
        </p:spPr>
      </p:pic>
      <p:pic>
        <p:nvPicPr>
          <p:cNvPr id="8" name="圖片 7"/>
          <p:cNvPicPr/>
          <p:nvPr/>
        </p:nvPicPr>
        <p:blipFill>
          <a:blip r:embed="rId4">
            <a:extLst>
              <a:ext uri="{28A0092B-C50C-407E-A947-70E740481C1C}">
                <a14:useLocalDpi xmlns:a14="http://schemas.microsoft.com/office/drawing/2010/main" val="0"/>
              </a:ext>
            </a:extLst>
          </a:blip>
          <a:srcRect/>
          <a:stretch>
            <a:fillRect/>
          </a:stretch>
        </p:blipFill>
        <p:spPr bwMode="auto">
          <a:xfrm>
            <a:off x="5149114" y="5068636"/>
            <a:ext cx="2651760" cy="1152525"/>
          </a:xfrm>
          <a:prstGeom prst="rect">
            <a:avLst/>
          </a:prstGeom>
          <a:noFill/>
        </p:spPr>
      </p:pic>
      <p:sp>
        <p:nvSpPr>
          <p:cNvPr id="9" name="頁尾版面配置區 8"/>
          <p:cNvSpPr>
            <a:spLocks noGrp="1"/>
          </p:cNvSpPr>
          <p:nvPr>
            <p:ph type="ftr" sz="quarter" idx="11"/>
          </p:nvPr>
        </p:nvSpPr>
        <p:spPr/>
        <p:txBody>
          <a:bodyPr/>
          <a:lstStyle/>
          <a:p>
            <a:r>
              <a:rPr lang="en-US" altLang="zh-HK"/>
              <a:t>Prepared by Tam Tung Yau</a:t>
            </a:r>
            <a:endParaRPr lang="zh-HK" altLang="en-US"/>
          </a:p>
        </p:txBody>
      </p:sp>
      <p:sp>
        <p:nvSpPr>
          <p:cNvPr id="10" name="投影片編號版面配置區 9"/>
          <p:cNvSpPr>
            <a:spLocks noGrp="1"/>
          </p:cNvSpPr>
          <p:nvPr>
            <p:ph type="sldNum" sz="quarter" idx="12"/>
          </p:nvPr>
        </p:nvSpPr>
        <p:spPr/>
        <p:txBody>
          <a:bodyPr/>
          <a:lstStyle/>
          <a:p>
            <a:fld id="{C5E5715F-BAB9-4595-AF68-C3841EC708BE}" type="slidenum">
              <a:rPr lang="zh-HK" altLang="en-US" smtClean="0"/>
              <a:t>24</a:t>
            </a:fld>
            <a:endParaRPr lang="zh-HK" altLang="en-US"/>
          </a:p>
        </p:txBody>
      </p:sp>
    </p:spTree>
    <p:extLst>
      <p:ext uri="{BB962C8B-B14F-4D97-AF65-F5344CB8AC3E}">
        <p14:creationId xmlns:p14="http://schemas.microsoft.com/office/powerpoint/2010/main" val="292380535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601526"/>
          </a:xfrm>
        </p:spPr>
        <p:txBody>
          <a:bodyPr>
            <a:normAutofit fontScale="90000"/>
          </a:bodyPr>
          <a:lstStyle/>
          <a:p>
            <a:r>
              <a:rPr lang="en-US" altLang="zh-CN" sz="4000" b="1" dirty="0">
                <a:solidFill>
                  <a:schemeClr val="tx1"/>
                </a:solidFill>
                <a:ea typeface="Arial Unicode MS" pitchFamily="34" charset="-122"/>
                <a:cs typeface="Arial Unicode MS" pitchFamily="34" charset="-122"/>
              </a:rPr>
              <a:t>Ventilation </a:t>
            </a:r>
            <a:r>
              <a:rPr lang="en-US" altLang="zh-CN" sz="4000" b="1" dirty="0" smtClean="0">
                <a:solidFill>
                  <a:schemeClr val="tx1"/>
                </a:solidFill>
                <a:ea typeface="Arial Unicode MS" pitchFamily="34" charset="-122"/>
                <a:cs typeface="Arial Unicode MS" pitchFamily="34" charset="-122"/>
              </a:rPr>
              <a:t>of PTI</a:t>
            </a:r>
            <a:r>
              <a:rPr lang="zh-CN" altLang="en-US" b="1" dirty="0">
                <a:ea typeface="Arial Unicode MS" pitchFamily="34" charset="-122"/>
                <a:cs typeface="Arial Unicode MS" pitchFamily="34" charset="-122"/>
              </a:rPr>
              <a:t/>
            </a:r>
            <a:br>
              <a:rPr lang="zh-CN" altLang="en-US" b="1" dirty="0">
                <a:ea typeface="Arial Unicode MS" pitchFamily="34" charset="-122"/>
                <a:cs typeface="Arial Unicode MS" pitchFamily="34" charset="-122"/>
              </a:rPr>
            </a:br>
            <a:endParaRPr lang="zh-HK" altLang="en-US" dirty="0"/>
          </a:p>
        </p:txBody>
      </p:sp>
      <p:sp>
        <p:nvSpPr>
          <p:cNvPr id="3" name="內容版面配置區 2"/>
          <p:cNvSpPr>
            <a:spLocks noGrp="1"/>
          </p:cNvSpPr>
          <p:nvPr>
            <p:ph idx="1"/>
          </p:nvPr>
        </p:nvSpPr>
        <p:spPr>
          <a:xfrm>
            <a:off x="604666" y="1439969"/>
            <a:ext cx="8596668" cy="3880773"/>
          </a:xfrm>
        </p:spPr>
        <p:txBody>
          <a:bodyPr/>
          <a:lstStyle/>
          <a:p>
            <a:pPr>
              <a:spcBef>
                <a:spcPct val="0"/>
              </a:spcBef>
              <a:buSzPct val="60000"/>
              <a:buFont typeface="Wingdings" panose="05000000000000000000" pitchFamily="2" charset="2"/>
              <a:buChar char="l"/>
            </a:pPr>
            <a:r>
              <a:rPr lang="en-US" altLang="zh-CN"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Natural ventilation</a:t>
            </a:r>
            <a:r>
              <a:rPr lang="en-US" altLang="zh-CN"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CN" sz="2000" dirty="0">
                <a:latin typeface="Arial Unicode MS" panose="020B0604020202020204" pitchFamily="34" charset="-120"/>
                <a:ea typeface="Arial Unicode MS" panose="020B0604020202020204" pitchFamily="34" charset="-120"/>
                <a:cs typeface="Arial Unicode MS" panose="020B0604020202020204" pitchFamily="34" charset="-120"/>
              </a:rPr>
              <a:t>Process by natural means of </a:t>
            </a:r>
            <a:r>
              <a:rPr lang="en-US" altLang="zh-CN" sz="20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wind</a:t>
            </a:r>
            <a:r>
              <a:rPr lang="en-US" altLang="zh-CN" sz="2000" dirty="0">
                <a:latin typeface="Arial Unicode MS" panose="020B0604020202020204" pitchFamily="34" charset="-120"/>
                <a:ea typeface="Arial Unicode MS" panose="020B0604020202020204" pitchFamily="34" charset="-120"/>
                <a:cs typeface="Arial Unicode MS" panose="020B0604020202020204" pitchFamily="34" charset="-120"/>
              </a:rPr>
              <a:t> </a:t>
            </a:r>
          </a:p>
          <a:p>
            <a:pPr lvl="1">
              <a:spcBef>
                <a:spcPct val="0"/>
              </a:spcBef>
              <a:buSzPct val="60000"/>
              <a:buFont typeface="Wingdings" panose="05000000000000000000" pitchFamily="2" charset="2"/>
              <a:buChar char="l"/>
            </a:pPr>
            <a:r>
              <a:rPr lang="en-US" altLang="zh-CN" sz="2000" dirty="0">
                <a:latin typeface="Arial Unicode MS" panose="020B0604020202020204" pitchFamily="34" charset="-120"/>
                <a:ea typeface="Arial Unicode MS" panose="020B0604020202020204" pitchFamily="34" charset="-120"/>
                <a:cs typeface="Arial Unicode MS" panose="020B0604020202020204" pitchFamily="34" charset="-120"/>
              </a:rPr>
              <a:t>effect and temperature differences, through intentionally provided openings;</a:t>
            </a:r>
            <a:endParaRPr lang="en-US" altLang="zh-CN" sz="2800" dirty="0">
              <a:latin typeface="Arial Unicode MS" panose="020B0604020202020204" pitchFamily="34" charset="-120"/>
              <a:ea typeface="Arial Unicode MS" panose="020B0604020202020204" pitchFamily="34" charset="-120"/>
              <a:cs typeface="Arial Unicode MS" panose="020B0604020202020204" pitchFamily="34" charset="-120"/>
            </a:endParaRPr>
          </a:p>
          <a:p>
            <a:pPr>
              <a:spcBef>
                <a:spcPct val="0"/>
              </a:spcBef>
              <a:buSzPct val="60000"/>
              <a:buFont typeface="Wingdings" panose="05000000000000000000" pitchFamily="2" charset="2"/>
              <a:buChar char="l"/>
            </a:pPr>
            <a:endParaRPr lang="en-US" altLang="zh-CN" dirty="0">
              <a:latin typeface="Arial Unicode MS" panose="020B0604020202020204" pitchFamily="34" charset="-120"/>
              <a:ea typeface="Arial Unicode MS" panose="020B0604020202020204" pitchFamily="34" charset="-120"/>
              <a:cs typeface="Arial Unicode MS" panose="020B0604020202020204" pitchFamily="34" charset="-120"/>
            </a:endParaRPr>
          </a:p>
          <a:p>
            <a:pPr>
              <a:spcBef>
                <a:spcPct val="0"/>
              </a:spcBef>
              <a:buSzPct val="60000"/>
              <a:buFont typeface="Wingdings" panose="05000000000000000000" pitchFamily="2" charset="2"/>
              <a:buChar char="l"/>
            </a:pPr>
            <a:r>
              <a:rPr lang="en-US" altLang="zh-CN"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Mechanical ventilation</a:t>
            </a:r>
            <a:r>
              <a:rPr lang="en-US" altLang="zh-CN" dirty="0">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CN" sz="2000" dirty="0">
                <a:latin typeface="Arial Unicode MS" panose="020B0604020202020204" pitchFamily="34" charset="-120"/>
                <a:ea typeface="Arial Unicode MS" panose="020B0604020202020204" pitchFamily="34" charset="-120"/>
                <a:cs typeface="Arial Unicode MS" panose="020B0604020202020204" pitchFamily="34" charset="-120"/>
              </a:rPr>
              <a:t> Process is driven by mechanical </a:t>
            </a:r>
            <a:r>
              <a:rPr lang="en-US" altLang="zh-CN" sz="20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fans</a:t>
            </a:r>
            <a:r>
              <a:rPr lang="en-US" altLang="zh-CN" sz="2000" dirty="0">
                <a:latin typeface="Arial Unicode MS" panose="020B0604020202020204" pitchFamily="34" charset="-120"/>
                <a:ea typeface="Arial Unicode MS" panose="020B0604020202020204" pitchFamily="34" charset="-120"/>
                <a:cs typeface="Arial Unicode MS" panose="020B0604020202020204" pitchFamily="34" charset="-120"/>
              </a:rPr>
              <a:t> to provide a system of controlled ventilation.</a:t>
            </a:r>
            <a:endParaRPr lang="en-US" altLang="zh-CN" dirty="0">
              <a:latin typeface="Arial Unicode MS" panose="020B0604020202020204" pitchFamily="34" charset="-120"/>
              <a:ea typeface="Arial Unicode MS" panose="020B0604020202020204" pitchFamily="34" charset="-120"/>
              <a:cs typeface="Arial Unicode MS" panose="020B0604020202020204" pitchFamily="34" charset="-120"/>
            </a:endParaRPr>
          </a:p>
          <a:p>
            <a:pPr>
              <a:spcBef>
                <a:spcPct val="0"/>
              </a:spcBef>
              <a:buSzPct val="60000"/>
              <a:buFont typeface="Wingdings" panose="05000000000000000000" pitchFamily="2" charset="2"/>
              <a:buChar char="l"/>
            </a:pPr>
            <a:endParaRPr lang="en-US" altLang="zh-CN" dirty="0">
              <a:latin typeface="Arial Unicode MS" panose="020B0604020202020204" pitchFamily="34" charset="-120"/>
              <a:ea typeface="Arial Unicode MS" panose="020B0604020202020204" pitchFamily="34" charset="-120"/>
              <a:cs typeface="Arial Unicode MS" panose="020B0604020202020204" pitchFamily="34" charset="-120"/>
            </a:endParaRPr>
          </a:p>
          <a:p>
            <a:pPr>
              <a:spcBef>
                <a:spcPct val="0"/>
              </a:spcBef>
              <a:buSzPct val="60000"/>
              <a:buFont typeface="Wingdings" panose="05000000000000000000" pitchFamily="2" charset="2"/>
              <a:buChar char="l"/>
            </a:pPr>
            <a:endParaRPr lang="zh-CN"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a:p>
            <a:endParaRPr lang="zh-HK" altLang="en-US" dirty="0"/>
          </a:p>
        </p:txBody>
      </p:sp>
      <p:sp>
        <p:nvSpPr>
          <p:cNvPr id="4" name="日期版面配置區 3"/>
          <p:cNvSpPr>
            <a:spLocks noGrp="1"/>
          </p:cNvSpPr>
          <p:nvPr>
            <p:ph type="dt" sz="half" idx="10"/>
          </p:nvPr>
        </p:nvSpPr>
        <p:spPr/>
        <p:txBody>
          <a:bodyPr/>
          <a:lstStyle/>
          <a:p>
            <a:fld id="{F56B1FFF-45A8-4E1B-85CF-6FD0F99AEE2B}"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25</a:t>
            </a:fld>
            <a:endParaRPr lang="zh-HK" altLang="en-US"/>
          </a:p>
        </p:txBody>
      </p:sp>
      <p:pic>
        <p:nvPicPr>
          <p:cNvPr id="7" name="Picture 2" descr="C:\Documents and Settings\HY\Desktop\519E95B61HL._SL500_AA300_.jpg"/>
          <p:cNvPicPr>
            <a:picLocks noChangeAspect="1" noChangeArrowheads="1"/>
          </p:cNvPicPr>
          <p:nvPr/>
        </p:nvPicPr>
        <p:blipFill>
          <a:blip r:embed="rId2">
            <a:extLst>
              <a:ext uri="{28A0092B-C50C-407E-A947-70E740481C1C}">
                <a14:useLocalDpi xmlns:a14="http://schemas.microsoft.com/office/drawing/2010/main" val="0"/>
              </a:ext>
            </a:extLst>
          </a:blip>
          <a:srcRect l="2998" t="2679" b="4082"/>
          <a:stretch>
            <a:fillRect/>
          </a:stretch>
        </p:blipFill>
        <p:spPr bwMode="auto">
          <a:xfrm>
            <a:off x="6066022" y="3349067"/>
            <a:ext cx="20510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70175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AQM </a:t>
            </a:r>
            <a:r>
              <a:rPr lang="en-US" altLang="zh-HK" b="1" dirty="0" smtClean="0">
                <a:solidFill>
                  <a:schemeClr val="tx1"/>
                </a:solidFill>
              </a:rPr>
              <a:t>Instrument </a:t>
            </a:r>
            <a:endParaRPr lang="zh-HK" altLang="en-US" dirty="0">
              <a:solidFill>
                <a:schemeClr val="tx1"/>
              </a:solidFill>
            </a:endParaRPr>
          </a:p>
        </p:txBody>
      </p:sp>
      <p:sp>
        <p:nvSpPr>
          <p:cNvPr id="3" name="內容版面配置區 2"/>
          <p:cNvSpPr>
            <a:spLocks noGrp="1"/>
          </p:cNvSpPr>
          <p:nvPr>
            <p:ph idx="1"/>
          </p:nvPr>
        </p:nvSpPr>
        <p:spPr>
          <a:xfrm>
            <a:off x="555961" y="2045494"/>
            <a:ext cx="8596668" cy="3880773"/>
          </a:xfrm>
        </p:spPr>
        <p:txBody>
          <a:bodyPr/>
          <a:lstStyle/>
          <a:p>
            <a:pPr>
              <a:spcBef>
                <a:spcPts val="0"/>
              </a:spcBef>
              <a:defRPr/>
            </a:pPr>
            <a:r>
              <a:rPr lang="en-US" altLang="zh-CN" sz="3200" b="1" dirty="0">
                <a:solidFill>
                  <a:srgbClr val="FF0000"/>
                </a:solidFill>
              </a:rPr>
              <a:t>T-API T100U SO2 </a:t>
            </a:r>
            <a:r>
              <a:rPr lang="en-US" altLang="zh-CN" sz="3200" b="1" dirty="0" err="1">
                <a:solidFill>
                  <a:srgbClr val="FF0000"/>
                </a:solidFill>
              </a:rPr>
              <a:t>analyser</a:t>
            </a:r>
            <a:r>
              <a:rPr lang="en-US" altLang="zh-CN" sz="3200" b="1" dirty="0">
                <a:solidFill>
                  <a:srgbClr val="FF0000"/>
                </a:solidFill>
              </a:rPr>
              <a:t> </a:t>
            </a:r>
            <a:endParaRPr lang="en-US" altLang="zh-CN" sz="3200" b="1" dirty="0" smtClean="0">
              <a:solidFill>
                <a:srgbClr val="FF0000"/>
              </a:solidFill>
            </a:endParaRPr>
          </a:p>
          <a:p>
            <a:pPr>
              <a:spcBef>
                <a:spcPts val="0"/>
              </a:spcBef>
              <a:defRPr/>
            </a:pPr>
            <a:r>
              <a:rPr lang="en-US" altLang="zh-CN" b="1" dirty="0" smtClean="0"/>
              <a:t>- </a:t>
            </a:r>
            <a:r>
              <a:rPr lang="en-US" altLang="zh-CN" b="1" dirty="0"/>
              <a:t>Main Features</a:t>
            </a:r>
          </a:p>
          <a:p>
            <a:pPr>
              <a:spcBef>
                <a:spcPts val="0"/>
              </a:spcBef>
              <a:defRPr/>
            </a:pPr>
            <a:r>
              <a:rPr lang="en-US" altLang="zh-CN" dirty="0"/>
              <a:t> </a:t>
            </a:r>
          </a:p>
          <a:p>
            <a:pPr marL="285750" indent="-285750">
              <a:spcBef>
                <a:spcPts val="0"/>
              </a:spcBef>
              <a:buFont typeface="Arial" pitchFamily="34" charset="0"/>
              <a:buChar char="•"/>
              <a:defRPr/>
            </a:pPr>
            <a:r>
              <a:rPr lang="en-US" altLang="zh-CN" dirty="0"/>
              <a:t>Ranges: </a:t>
            </a:r>
            <a:r>
              <a:rPr lang="en-US" altLang="zh-CN" dirty="0">
                <a:solidFill>
                  <a:srgbClr val="FF0000"/>
                </a:solidFill>
              </a:rPr>
              <a:t>0-50 ppb to 0-20 ppm </a:t>
            </a:r>
            <a:r>
              <a:rPr lang="en-US" altLang="zh-CN" dirty="0"/>
              <a:t>user selectable</a:t>
            </a:r>
          </a:p>
          <a:p>
            <a:pPr marL="285750" indent="-285750">
              <a:spcBef>
                <a:spcPts val="0"/>
              </a:spcBef>
              <a:buFont typeface="Arial" pitchFamily="34" charset="0"/>
              <a:buChar char="•"/>
              <a:defRPr/>
            </a:pPr>
            <a:r>
              <a:rPr lang="en-US" altLang="zh-CN" dirty="0"/>
              <a:t>Dual ranges and auto ranging</a:t>
            </a:r>
          </a:p>
          <a:p>
            <a:pPr marL="285750" indent="-285750">
              <a:spcBef>
                <a:spcPts val="0"/>
              </a:spcBef>
              <a:buFont typeface="Arial" pitchFamily="34" charset="0"/>
              <a:buChar char="•"/>
              <a:defRPr/>
            </a:pPr>
            <a:r>
              <a:rPr lang="en-US" altLang="zh-CN" dirty="0"/>
              <a:t>Large, vivid, and durable color graphics display with touch screen interface</a:t>
            </a:r>
          </a:p>
          <a:p>
            <a:pPr marL="285750" indent="-285750">
              <a:spcBef>
                <a:spcPts val="0"/>
              </a:spcBef>
              <a:buFont typeface="Arial" pitchFamily="34" charset="0"/>
              <a:buChar char="•"/>
              <a:defRPr/>
            </a:pPr>
            <a:r>
              <a:rPr lang="en-US" altLang="zh-CN" dirty="0"/>
              <a:t>Ethernet, RS-232, and (optional) USB com ports</a:t>
            </a:r>
          </a:p>
          <a:p>
            <a:pPr marL="285750" indent="-285750">
              <a:spcBef>
                <a:spcPts val="0"/>
              </a:spcBef>
              <a:buFont typeface="Arial" pitchFamily="34" charset="0"/>
              <a:buChar char="•"/>
              <a:defRPr/>
            </a:pPr>
            <a:r>
              <a:rPr lang="en-US" altLang="zh-CN" dirty="0"/>
              <a:t>Front panel USB connections for peripheral devices and firmware upgrades</a:t>
            </a:r>
          </a:p>
          <a:p>
            <a:pPr marL="285750" indent="-285750">
              <a:spcBef>
                <a:spcPts val="0"/>
              </a:spcBef>
              <a:buFont typeface="Arial" pitchFamily="34" charset="0"/>
              <a:buChar char="•"/>
              <a:defRPr/>
            </a:pPr>
            <a:r>
              <a:rPr lang="en-US" altLang="zh-CN" dirty="0"/>
              <a:t>8 analog inputs (optional)</a:t>
            </a:r>
          </a:p>
          <a:p>
            <a:pPr marL="285750" indent="-285750">
              <a:spcBef>
                <a:spcPts val="0"/>
              </a:spcBef>
              <a:buFont typeface="Arial" pitchFamily="34" charset="0"/>
              <a:buChar char="•"/>
              <a:defRPr/>
            </a:pPr>
            <a:r>
              <a:rPr lang="en-US" altLang="zh-CN" dirty="0"/>
              <a:t>Adaptive signal filtering optimizes response time</a:t>
            </a:r>
          </a:p>
          <a:p>
            <a:pPr marL="285750" indent="-285750">
              <a:spcBef>
                <a:spcPts val="0"/>
              </a:spcBef>
              <a:buFont typeface="Arial" pitchFamily="34" charset="0"/>
              <a:buChar char="•"/>
              <a:defRPr/>
            </a:pPr>
            <a:r>
              <a:rPr lang="en-US" altLang="zh-CN" dirty="0"/>
              <a:t>Temperature &amp; pressure compensation</a:t>
            </a:r>
          </a:p>
          <a:p>
            <a:pPr marL="285750" indent="-285750">
              <a:spcBef>
                <a:spcPts val="0"/>
              </a:spcBef>
              <a:buFont typeface="Arial" pitchFamily="34" charset="0"/>
              <a:buChar char="•"/>
              <a:defRPr/>
            </a:pPr>
            <a:r>
              <a:rPr lang="en-US" altLang="zh-CN" dirty="0"/>
              <a:t>Comprehensive internal data logging with programmable averaging periods</a:t>
            </a:r>
          </a:p>
          <a:p>
            <a:pPr marL="285750" indent="-285750">
              <a:spcBef>
                <a:spcPts val="0"/>
              </a:spcBef>
              <a:buFont typeface="Arial" pitchFamily="34" charset="0"/>
              <a:buChar char="•"/>
              <a:defRPr/>
            </a:pPr>
            <a:r>
              <a:rPr lang="en-US" altLang="zh-CN" dirty="0"/>
              <a:t>Ability to log virtually any operating parameter</a:t>
            </a:r>
          </a:p>
          <a:p>
            <a:endParaRPr lang="zh-HK" altLang="en-US" dirty="0"/>
          </a:p>
        </p:txBody>
      </p:sp>
      <p:sp>
        <p:nvSpPr>
          <p:cNvPr id="4" name="日期版面配置區 3"/>
          <p:cNvSpPr>
            <a:spLocks noGrp="1"/>
          </p:cNvSpPr>
          <p:nvPr>
            <p:ph type="dt" sz="half" idx="10"/>
          </p:nvPr>
        </p:nvSpPr>
        <p:spPr/>
        <p:txBody>
          <a:bodyPr/>
          <a:lstStyle/>
          <a:p>
            <a:fld id="{02DBB71A-6654-4526-893C-11863774121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26</a:t>
            </a:fld>
            <a:endParaRPr lang="zh-HK" altLang="en-US"/>
          </a:p>
        </p:txBody>
      </p:sp>
      <p:pic>
        <p:nvPicPr>
          <p:cNvPr id="7" name="Picture 4" descr="http://www.envitech.co.il/Content/Images/UserFiles/image/T100U_S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112" y="2160628"/>
            <a:ext cx="28575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8875112" y="3750538"/>
            <a:ext cx="297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800" dirty="0">
                <a:ea typeface="宋体" panose="02010600030101010101" pitchFamily="2" charset="-122"/>
              </a:rPr>
              <a:t>T-API: Model T100U</a:t>
            </a:r>
            <a:endParaRPr lang="zh-CN" altLang="en-US" sz="1800" dirty="0">
              <a:ea typeface="宋体" panose="02010600030101010101" pitchFamily="2" charset="-122"/>
            </a:endParaRPr>
          </a:p>
        </p:txBody>
      </p:sp>
    </p:spTree>
    <p:extLst>
      <p:ext uri="{BB962C8B-B14F-4D97-AF65-F5344CB8AC3E}">
        <p14:creationId xmlns:p14="http://schemas.microsoft.com/office/powerpoint/2010/main" val="173800993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0898" y="609600"/>
            <a:ext cx="8523104" cy="874029"/>
          </a:xfrm>
        </p:spPr>
        <p:txBody>
          <a:bodyPr/>
          <a:lstStyle/>
          <a:p>
            <a:r>
              <a:rPr lang="en-US" altLang="zh-CN" b="1" dirty="0">
                <a:solidFill>
                  <a:schemeClr val="tx1"/>
                </a:solidFill>
              </a:rPr>
              <a:t>Analyzer- </a:t>
            </a:r>
            <a:r>
              <a:rPr lang="en-US" altLang="zh-CN" b="1" dirty="0">
                <a:solidFill>
                  <a:srgbClr val="FF0000"/>
                </a:solidFill>
              </a:rPr>
              <a:t>Nitrogen dioxide (NO</a:t>
            </a:r>
            <a:r>
              <a:rPr lang="en-US" altLang="zh-CN" b="1" baseline="-25000" dirty="0">
                <a:solidFill>
                  <a:srgbClr val="FF0000"/>
                </a:solidFill>
              </a:rPr>
              <a:t>2</a:t>
            </a:r>
            <a:r>
              <a:rPr lang="en-US" altLang="zh-CN" b="1" dirty="0">
                <a:solidFill>
                  <a:srgbClr val="FF0000"/>
                </a:solidFill>
              </a:rPr>
              <a:t>)</a:t>
            </a:r>
            <a:endParaRPr lang="zh-HK" altLang="en-US" dirty="0">
              <a:solidFill>
                <a:srgbClr val="FF0000"/>
              </a:solidFill>
            </a:endParaRPr>
          </a:p>
        </p:txBody>
      </p:sp>
      <p:sp>
        <p:nvSpPr>
          <p:cNvPr id="3" name="內容版面配置區 2"/>
          <p:cNvSpPr>
            <a:spLocks noGrp="1"/>
          </p:cNvSpPr>
          <p:nvPr>
            <p:ph idx="1"/>
          </p:nvPr>
        </p:nvSpPr>
        <p:spPr>
          <a:xfrm>
            <a:off x="447220" y="1373357"/>
            <a:ext cx="8596668" cy="3880773"/>
          </a:xfrm>
        </p:spPr>
        <p:txBody>
          <a:bodyPr>
            <a:normAutofit lnSpcReduction="10000"/>
          </a:bodyPr>
          <a:lstStyle/>
          <a:p>
            <a:pPr>
              <a:spcBef>
                <a:spcPts val="0"/>
              </a:spcBef>
              <a:defRPr/>
            </a:pPr>
            <a:r>
              <a:rPr lang="en-US" altLang="zh-CN" sz="2800" b="1" dirty="0" smtClean="0">
                <a:solidFill>
                  <a:srgbClr val="FF0000"/>
                </a:solidFill>
              </a:rPr>
              <a:t>T-API T200U </a:t>
            </a:r>
            <a:r>
              <a:rPr lang="en-US" altLang="zh-CN" b="1" dirty="0" smtClean="0"/>
              <a:t>Main </a:t>
            </a:r>
            <a:r>
              <a:rPr lang="en-US" altLang="zh-CN" b="1" dirty="0"/>
              <a:t>Features</a:t>
            </a:r>
          </a:p>
          <a:p>
            <a:pPr marL="0" indent="0">
              <a:spcBef>
                <a:spcPts val="0"/>
              </a:spcBef>
              <a:buNone/>
              <a:defRPr/>
            </a:pPr>
            <a:r>
              <a:rPr lang="en-US" altLang="zh-CN" dirty="0"/>
              <a:t> </a:t>
            </a:r>
          </a:p>
          <a:p>
            <a:pPr marL="285750" indent="-285750">
              <a:spcBef>
                <a:spcPts val="0"/>
              </a:spcBef>
              <a:buFont typeface="Arial" pitchFamily="34" charset="0"/>
              <a:buChar char="•"/>
              <a:defRPr/>
            </a:pPr>
            <a:r>
              <a:rPr lang="en-US" altLang="zh-CN" dirty="0"/>
              <a:t>Ranges: </a:t>
            </a:r>
            <a:r>
              <a:rPr lang="en-US" altLang="zh-CN" dirty="0">
                <a:solidFill>
                  <a:srgbClr val="FF0000"/>
                </a:solidFill>
              </a:rPr>
              <a:t>0-5 ppb to 0-2,000 ppb</a:t>
            </a:r>
            <a:r>
              <a:rPr lang="en-US" altLang="zh-CN" dirty="0"/>
              <a:t>, user selectable</a:t>
            </a:r>
          </a:p>
          <a:p>
            <a:pPr marL="285750" indent="-285750">
              <a:spcBef>
                <a:spcPts val="0"/>
              </a:spcBef>
              <a:buFont typeface="Arial" pitchFamily="34" charset="0"/>
              <a:buChar char="•"/>
              <a:defRPr/>
            </a:pPr>
            <a:r>
              <a:rPr lang="en-US" altLang="zh-CN" dirty="0"/>
              <a:t>Independent ranges and auto ranging</a:t>
            </a:r>
          </a:p>
          <a:p>
            <a:pPr marL="285750" indent="-285750">
              <a:spcBef>
                <a:spcPts val="0"/>
              </a:spcBef>
              <a:buFont typeface="Arial" pitchFamily="34" charset="0"/>
              <a:buChar char="•"/>
              <a:defRPr/>
            </a:pPr>
            <a:r>
              <a:rPr lang="en-US" altLang="zh-CN" dirty="0"/>
              <a:t>Large, vivid, and durable color graphics display with touch screen interface</a:t>
            </a:r>
          </a:p>
          <a:p>
            <a:pPr marL="285750" indent="-285750">
              <a:spcBef>
                <a:spcPts val="0"/>
              </a:spcBef>
              <a:buFont typeface="Arial" pitchFamily="34" charset="0"/>
              <a:buChar char="•"/>
              <a:defRPr/>
            </a:pPr>
            <a:r>
              <a:rPr lang="en-US" altLang="zh-CN" dirty="0"/>
              <a:t>Ethernet, RS-232, and (optional) USB com ports</a:t>
            </a:r>
          </a:p>
          <a:p>
            <a:pPr marL="285750" indent="-285750">
              <a:spcBef>
                <a:spcPts val="0"/>
              </a:spcBef>
              <a:buFont typeface="Arial" pitchFamily="34" charset="0"/>
              <a:buChar char="•"/>
              <a:defRPr/>
            </a:pPr>
            <a:r>
              <a:rPr lang="en-US" altLang="zh-CN" dirty="0"/>
              <a:t>Front panel USB connections for peripheral devices and firmware upgrades</a:t>
            </a:r>
          </a:p>
          <a:p>
            <a:pPr marL="285750" indent="-285750">
              <a:spcBef>
                <a:spcPts val="0"/>
              </a:spcBef>
              <a:buFont typeface="Arial" pitchFamily="34" charset="0"/>
              <a:buChar char="•"/>
              <a:defRPr/>
            </a:pPr>
            <a:r>
              <a:rPr lang="en-US" altLang="zh-CN" dirty="0"/>
              <a:t>8 analog inputs (optional)</a:t>
            </a:r>
          </a:p>
          <a:p>
            <a:pPr marL="285750" indent="-285750">
              <a:spcBef>
                <a:spcPts val="0"/>
              </a:spcBef>
              <a:buFont typeface="Arial" pitchFamily="34" charset="0"/>
              <a:buChar char="•"/>
              <a:defRPr/>
            </a:pPr>
            <a:r>
              <a:rPr lang="en-US" altLang="zh-CN" dirty="0"/>
              <a:t>Adaptive signal filtering optimizes response time</a:t>
            </a:r>
          </a:p>
          <a:p>
            <a:pPr marL="285750" indent="-285750">
              <a:spcBef>
                <a:spcPts val="0"/>
              </a:spcBef>
              <a:buFont typeface="Arial" pitchFamily="34" charset="0"/>
              <a:buChar char="•"/>
              <a:defRPr/>
            </a:pPr>
            <a:r>
              <a:rPr lang="en-US" altLang="zh-CN" dirty="0"/>
              <a:t>Temperature &amp; pressure compensation</a:t>
            </a:r>
          </a:p>
          <a:p>
            <a:pPr marL="285750" indent="-285750">
              <a:spcBef>
                <a:spcPts val="0"/>
              </a:spcBef>
              <a:buFont typeface="Arial" pitchFamily="34" charset="0"/>
              <a:buChar char="•"/>
              <a:defRPr/>
            </a:pPr>
            <a:r>
              <a:rPr lang="en-US" altLang="zh-CN" dirty="0"/>
              <a:t>50 </a:t>
            </a:r>
            <a:r>
              <a:rPr lang="en-US" altLang="zh-CN" dirty="0" err="1"/>
              <a:t>ppt</a:t>
            </a:r>
            <a:r>
              <a:rPr lang="en-US" altLang="zh-CN" dirty="0"/>
              <a:t> lower detectable limit</a:t>
            </a:r>
          </a:p>
          <a:p>
            <a:pPr marL="285750" indent="-285750">
              <a:spcBef>
                <a:spcPts val="0"/>
              </a:spcBef>
              <a:buFont typeface="Arial" pitchFamily="34" charset="0"/>
              <a:buChar char="•"/>
              <a:defRPr/>
            </a:pPr>
            <a:r>
              <a:rPr lang="en-US" altLang="zh-CN" dirty="0"/>
              <a:t>Catalytic ozone scrubber</a:t>
            </a:r>
          </a:p>
          <a:p>
            <a:pPr marL="285750" indent="-285750">
              <a:spcBef>
                <a:spcPts val="0"/>
              </a:spcBef>
              <a:buFont typeface="Arial" pitchFamily="34" charset="0"/>
              <a:buChar char="•"/>
              <a:defRPr/>
            </a:pPr>
            <a:r>
              <a:rPr lang="en-US" altLang="zh-CN" dirty="0"/>
              <a:t>Comprehensive internal data logging with programmable averaging periods</a:t>
            </a:r>
          </a:p>
          <a:p>
            <a:pPr marL="285750" indent="-285750">
              <a:spcBef>
                <a:spcPts val="0"/>
              </a:spcBef>
              <a:buFont typeface="Arial" pitchFamily="34" charset="0"/>
              <a:buChar char="•"/>
              <a:defRPr/>
            </a:pPr>
            <a:r>
              <a:rPr lang="en-US" altLang="zh-CN" dirty="0"/>
              <a:t>Ability to log virtually any operating parameter</a:t>
            </a:r>
          </a:p>
          <a:p>
            <a:endParaRPr lang="zh-HK" altLang="en-US" dirty="0"/>
          </a:p>
        </p:txBody>
      </p:sp>
      <p:sp>
        <p:nvSpPr>
          <p:cNvPr id="4" name="日期版面配置區 3"/>
          <p:cNvSpPr>
            <a:spLocks noGrp="1"/>
          </p:cNvSpPr>
          <p:nvPr>
            <p:ph type="dt" sz="half" idx="10"/>
          </p:nvPr>
        </p:nvSpPr>
        <p:spPr/>
        <p:txBody>
          <a:bodyPr/>
          <a:lstStyle/>
          <a:p>
            <a:fld id="{D261D0B7-ECD9-43C0-86D7-52FEBE2FA591}"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27</a:t>
            </a:fld>
            <a:endParaRPr lang="zh-HK" altLang="en-US"/>
          </a:p>
        </p:txBody>
      </p:sp>
      <p:pic>
        <p:nvPicPr>
          <p:cNvPr id="7" name="Picture 4" descr="http://www.envitech.co.il/Content/Images/UserFiles/image/T100U_SO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6822" y="1311395"/>
            <a:ext cx="3240088"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p:nvSpPr>
        <p:spPr bwMode="auto">
          <a:xfrm>
            <a:off x="8867791" y="3955862"/>
            <a:ext cx="297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800" dirty="0">
                <a:ea typeface="宋体" panose="02010600030101010101" pitchFamily="2" charset="-122"/>
              </a:rPr>
              <a:t>T-API: Model T200U</a:t>
            </a:r>
            <a:endParaRPr lang="zh-CN" altLang="en-US" sz="1800" dirty="0">
              <a:ea typeface="宋体" panose="02010600030101010101" pitchFamily="2" charset="-122"/>
            </a:endParaRPr>
          </a:p>
        </p:txBody>
      </p:sp>
    </p:spTree>
    <p:extLst>
      <p:ext uri="{BB962C8B-B14F-4D97-AF65-F5344CB8AC3E}">
        <p14:creationId xmlns:p14="http://schemas.microsoft.com/office/powerpoint/2010/main" val="3130840529"/>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b="1" dirty="0">
                <a:solidFill>
                  <a:schemeClr val="tx1"/>
                </a:solidFill>
              </a:rPr>
              <a:t>Analyzer - </a:t>
            </a:r>
            <a:r>
              <a:rPr lang="en-US" altLang="zh-CN" b="1" dirty="0">
                <a:solidFill>
                  <a:srgbClr val="FF0000"/>
                </a:solidFill>
              </a:rPr>
              <a:t>Carbon Monoxide (CO)</a:t>
            </a:r>
            <a:endParaRPr lang="zh-HK" altLang="en-US" dirty="0">
              <a:solidFill>
                <a:srgbClr val="FF0000"/>
              </a:solidFill>
            </a:endParaRPr>
          </a:p>
        </p:txBody>
      </p:sp>
      <p:sp>
        <p:nvSpPr>
          <p:cNvPr id="3" name="內容版面配置區 2"/>
          <p:cNvSpPr>
            <a:spLocks noGrp="1"/>
          </p:cNvSpPr>
          <p:nvPr>
            <p:ph idx="1"/>
          </p:nvPr>
        </p:nvSpPr>
        <p:spPr/>
        <p:txBody>
          <a:bodyPr>
            <a:normAutofit fontScale="92500" lnSpcReduction="10000"/>
          </a:bodyPr>
          <a:lstStyle/>
          <a:p>
            <a:pPr>
              <a:spcBef>
                <a:spcPts val="0"/>
              </a:spcBef>
              <a:defRPr/>
            </a:pPr>
            <a:r>
              <a:rPr lang="en-US" altLang="zh-CN" sz="2800" b="1" dirty="0" smtClean="0">
                <a:solidFill>
                  <a:srgbClr val="FF0000"/>
                </a:solidFill>
              </a:rPr>
              <a:t>T-AP</a:t>
            </a:r>
            <a:r>
              <a:rPr lang="en-US" altLang="zh-TW" sz="2800" b="1" dirty="0" smtClean="0">
                <a:solidFill>
                  <a:srgbClr val="FF0000"/>
                </a:solidFill>
              </a:rPr>
              <a:t>I 300E </a:t>
            </a:r>
            <a:r>
              <a:rPr lang="en-US" altLang="zh-CN" b="1" dirty="0" smtClean="0"/>
              <a:t>Main </a:t>
            </a:r>
            <a:r>
              <a:rPr lang="en-US" altLang="zh-CN" b="1" dirty="0"/>
              <a:t>Features</a:t>
            </a:r>
          </a:p>
          <a:p>
            <a:pPr>
              <a:spcBef>
                <a:spcPts val="0"/>
              </a:spcBef>
              <a:defRPr/>
            </a:pPr>
            <a:r>
              <a:rPr lang="en-US" altLang="zh-CN" dirty="0"/>
              <a:t> </a:t>
            </a:r>
          </a:p>
          <a:p>
            <a:pPr marL="285750" indent="-285750">
              <a:spcBef>
                <a:spcPts val="0"/>
              </a:spcBef>
              <a:buFont typeface="Arial" pitchFamily="34" charset="0"/>
              <a:buChar char="•"/>
              <a:defRPr/>
            </a:pPr>
            <a:r>
              <a:rPr lang="en-US" altLang="zh-CN" dirty="0"/>
              <a:t>Ranges, </a:t>
            </a:r>
            <a:r>
              <a:rPr lang="en-US" altLang="zh-CN" dirty="0">
                <a:solidFill>
                  <a:srgbClr val="FF0000"/>
                </a:solidFill>
              </a:rPr>
              <a:t>0-1 ppm to 0-1000 ppm</a:t>
            </a:r>
            <a:r>
              <a:rPr lang="en-US" altLang="zh-CN" dirty="0"/>
              <a:t>, user selectable</a:t>
            </a:r>
          </a:p>
          <a:p>
            <a:pPr marL="285750" indent="-285750">
              <a:spcBef>
                <a:spcPts val="0"/>
              </a:spcBef>
              <a:buFont typeface="Arial" pitchFamily="34" charset="0"/>
              <a:buChar char="•"/>
              <a:defRPr/>
            </a:pPr>
            <a:r>
              <a:rPr lang="en-US" altLang="zh-CN" dirty="0"/>
              <a:t>Gas Filter Wheel for CO specific measurement</a:t>
            </a:r>
          </a:p>
          <a:p>
            <a:pPr marL="285750" indent="-285750">
              <a:spcBef>
                <a:spcPts val="0"/>
              </a:spcBef>
              <a:buFont typeface="Arial" pitchFamily="34" charset="0"/>
              <a:buChar char="•"/>
              <a:defRPr/>
            </a:pPr>
            <a:r>
              <a:rPr lang="en-US" altLang="zh-CN" dirty="0"/>
              <a:t>14 meter path length for sensitivity</a:t>
            </a:r>
          </a:p>
          <a:p>
            <a:pPr marL="285750" indent="-285750">
              <a:spcBef>
                <a:spcPts val="0"/>
              </a:spcBef>
              <a:buFont typeface="Arial" pitchFamily="34" charset="0"/>
              <a:buChar char="•"/>
              <a:defRPr/>
            </a:pPr>
            <a:r>
              <a:rPr lang="en-US" altLang="zh-CN" dirty="0"/>
              <a:t>Microprocessor controlled for versatility</a:t>
            </a:r>
          </a:p>
          <a:p>
            <a:pPr marL="285750" indent="-285750">
              <a:spcBef>
                <a:spcPts val="0"/>
              </a:spcBef>
              <a:buFont typeface="Arial" pitchFamily="34" charset="0"/>
              <a:buChar char="•"/>
              <a:defRPr/>
            </a:pPr>
            <a:r>
              <a:rPr lang="en-US" altLang="zh-CN" dirty="0"/>
              <a:t>Multi-tasking software allows viewing of test variables during operation</a:t>
            </a:r>
          </a:p>
          <a:p>
            <a:pPr marL="285750" indent="-285750">
              <a:spcBef>
                <a:spcPts val="0"/>
              </a:spcBef>
              <a:buFont typeface="Arial" pitchFamily="34" charset="0"/>
              <a:buChar char="•"/>
              <a:defRPr/>
            </a:pPr>
            <a:r>
              <a:rPr lang="en-US" altLang="zh-CN" dirty="0"/>
              <a:t>Continuous self checking with alarms</a:t>
            </a:r>
          </a:p>
          <a:p>
            <a:pPr marL="285750" indent="-285750">
              <a:spcBef>
                <a:spcPts val="0"/>
              </a:spcBef>
              <a:buFont typeface="Arial" pitchFamily="34" charset="0"/>
              <a:buChar char="•"/>
              <a:defRPr/>
            </a:pPr>
            <a:r>
              <a:rPr lang="en-US" altLang="zh-CN" dirty="0"/>
              <a:t>Bi-directional RS-232 for remote operation</a:t>
            </a:r>
          </a:p>
          <a:p>
            <a:pPr marL="285750" indent="-285750">
              <a:spcBef>
                <a:spcPts val="0"/>
              </a:spcBef>
              <a:buFont typeface="Arial" pitchFamily="34" charset="0"/>
              <a:buChar char="•"/>
              <a:defRPr/>
            </a:pPr>
            <a:r>
              <a:rPr lang="en-US" altLang="zh-CN" dirty="0"/>
              <a:t>Digital status outputs indicate instrument operating condition</a:t>
            </a:r>
          </a:p>
          <a:p>
            <a:pPr marL="285750" indent="-285750">
              <a:spcBef>
                <a:spcPts val="0"/>
              </a:spcBef>
              <a:buFont typeface="Arial" pitchFamily="34" charset="0"/>
              <a:buChar char="•"/>
              <a:defRPr/>
            </a:pPr>
            <a:r>
              <a:rPr lang="en-US" altLang="zh-CN" dirty="0"/>
              <a:t>Adaptive signal filtering optimizes response time</a:t>
            </a:r>
          </a:p>
          <a:p>
            <a:pPr marL="285750" indent="-285750">
              <a:spcBef>
                <a:spcPts val="0"/>
              </a:spcBef>
              <a:buFont typeface="Arial" pitchFamily="34" charset="0"/>
              <a:buChar char="•"/>
              <a:defRPr/>
            </a:pPr>
            <a:r>
              <a:rPr lang="en-US" altLang="zh-CN" dirty="0"/>
              <a:t>GFC wheel guaranteed against leaks for 5 years</a:t>
            </a:r>
          </a:p>
          <a:p>
            <a:pPr marL="285750" indent="-285750">
              <a:spcBef>
                <a:spcPts val="0"/>
              </a:spcBef>
              <a:buFont typeface="Arial" pitchFamily="34" charset="0"/>
              <a:buChar char="•"/>
              <a:defRPr/>
            </a:pPr>
            <a:r>
              <a:rPr lang="en-US" altLang="zh-CN" dirty="0"/>
              <a:t>Temperature &amp; Pressure compensation</a:t>
            </a:r>
          </a:p>
          <a:p>
            <a:pPr marL="285750" indent="-285750">
              <a:spcBef>
                <a:spcPts val="0"/>
              </a:spcBef>
              <a:buFont typeface="Arial" pitchFamily="34" charset="0"/>
              <a:buChar char="•"/>
              <a:defRPr/>
            </a:pPr>
            <a:r>
              <a:rPr lang="en-US" altLang="zh-CN" dirty="0"/>
              <a:t>Internal data logging with 1 min to 365 day multiple averages</a:t>
            </a:r>
          </a:p>
          <a:p>
            <a:pPr marL="285750" indent="-285750">
              <a:spcBef>
                <a:spcPts val="0"/>
              </a:spcBef>
              <a:buFont typeface="Arial" pitchFamily="34" charset="0"/>
              <a:buChar char="•"/>
              <a:defRPr/>
            </a:pPr>
            <a:r>
              <a:rPr lang="en-US" altLang="zh-CN" dirty="0" err="1"/>
              <a:t>APIcom</a:t>
            </a:r>
            <a:r>
              <a:rPr lang="en-US" altLang="zh-CN" dirty="0"/>
              <a:t> remote operation software</a:t>
            </a:r>
          </a:p>
          <a:p>
            <a:endParaRPr lang="zh-HK" altLang="en-US" dirty="0"/>
          </a:p>
        </p:txBody>
      </p:sp>
      <p:sp>
        <p:nvSpPr>
          <p:cNvPr id="4" name="日期版面配置區 3"/>
          <p:cNvSpPr>
            <a:spLocks noGrp="1"/>
          </p:cNvSpPr>
          <p:nvPr>
            <p:ph type="dt" sz="half" idx="10"/>
          </p:nvPr>
        </p:nvSpPr>
        <p:spPr/>
        <p:txBody>
          <a:bodyPr/>
          <a:lstStyle/>
          <a:p>
            <a:fld id="{C97CD8B8-FE03-44AF-9A40-3E3765DD540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28</a:t>
            </a:fld>
            <a:endParaRPr lang="zh-HK" altLang="en-US"/>
          </a:p>
        </p:txBody>
      </p:sp>
      <p:pic>
        <p:nvPicPr>
          <p:cNvPr id="7" name="Picture 3"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75" y="1628775"/>
            <a:ext cx="3240088" cy="2273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10"/>
          <p:cNvSpPr txBox="1">
            <a:spLocks noChangeArrowheads="1"/>
          </p:cNvSpPr>
          <p:nvPr/>
        </p:nvSpPr>
        <p:spPr bwMode="auto">
          <a:xfrm>
            <a:off x="8885238" y="3902075"/>
            <a:ext cx="191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800" dirty="0">
                <a:ea typeface="宋体" panose="02010600030101010101" pitchFamily="2" charset="-122"/>
              </a:rPr>
              <a:t>T-API: Model 300E</a:t>
            </a:r>
            <a:endParaRPr lang="zh-CN" altLang="en-US" sz="1800" dirty="0">
              <a:ea typeface="宋体" panose="02010600030101010101" pitchFamily="2" charset="-122"/>
            </a:endParaRPr>
          </a:p>
        </p:txBody>
      </p:sp>
    </p:spTree>
    <p:extLst>
      <p:ext uri="{BB962C8B-B14F-4D97-AF65-F5344CB8AC3E}">
        <p14:creationId xmlns:p14="http://schemas.microsoft.com/office/powerpoint/2010/main" val="419612186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CN" sz="4000" b="1" dirty="0">
                <a:solidFill>
                  <a:schemeClr val="tx1"/>
                </a:solidFill>
                <a:latin typeface="Calibri Light" panose="020F0302020204030204" pitchFamily="34" charset="0"/>
                <a:ea typeface="宋体" panose="02010600030101010101" pitchFamily="2" charset="-122"/>
              </a:rPr>
              <a:t>SO</a:t>
            </a:r>
            <a:r>
              <a:rPr lang="en-US" altLang="zh-CN" sz="4000" b="1" baseline="-25000" dirty="0">
                <a:solidFill>
                  <a:schemeClr val="tx1"/>
                </a:solidFill>
                <a:latin typeface="Calibri Light" panose="020F0302020204030204" pitchFamily="34" charset="0"/>
                <a:ea typeface="宋体" panose="02010600030101010101" pitchFamily="2" charset="-122"/>
              </a:rPr>
              <a:t>2</a:t>
            </a:r>
            <a:r>
              <a:rPr lang="en-US" altLang="zh-CN" sz="4000" b="1" dirty="0">
                <a:solidFill>
                  <a:schemeClr val="tx1"/>
                </a:solidFill>
                <a:latin typeface="Calibri Light" panose="020F0302020204030204" pitchFamily="34" charset="0"/>
                <a:ea typeface="宋体" panose="02010600030101010101" pitchFamily="2" charset="-122"/>
              </a:rPr>
              <a:t> Analyzer Theory of Operation: Fluorescence</a:t>
            </a:r>
            <a:r>
              <a:rPr lang="zh-CN" altLang="en-US" b="1" dirty="0">
                <a:latin typeface="Calibri Light" panose="020F0302020204030204" pitchFamily="34" charset="0"/>
                <a:ea typeface="宋体" panose="02010600030101010101" pitchFamily="2" charset="-122"/>
              </a:rPr>
              <a:t/>
            </a:r>
            <a:br>
              <a:rPr lang="zh-CN" altLang="en-US" b="1" dirty="0">
                <a:latin typeface="Calibri Light" panose="020F0302020204030204" pitchFamily="34" charset="0"/>
                <a:ea typeface="宋体" panose="02010600030101010101" pitchFamily="2" charset="-122"/>
              </a:rPr>
            </a:br>
            <a:endParaRPr lang="zh-HK" altLang="en-US" dirty="0"/>
          </a:p>
        </p:txBody>
      </p:sp>
      <p:sp>
        <p:nvSpPr>
          <p:cNvPr id="4" name="日期版面配置區 3"/>
          <p:cNvSpPr>
            <a:spLocks noGrp="1"/>
          </p:cNvSpPr>
          <p:nvPr>
            <p:ph type="dt" sz="half" idx="10"/>
          </p:nvPr>
        </p:nvSpPr>
        <p:spPr/>
        <p:txBody>
          <a:bodyPr/>
          <a:lstStyle/>
          <a:p>
            <a:fld id="{95D20706-E1F9-4CA2-A03A-A4D68D148E54}"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29</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241425"/>
            <a:ext cx="3621087"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130425"/>
            <a:ext cx="3619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2963" y="1230313"/>
            <a:ext cx="56007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6"/>
          <p:cNvSpPr txBox="1">
            <a:spLocks noChangeArrowheads="1"/>
          </p:cNvSpPr>
          <p:nvPr/>
        </p:nvSpPr>
        <p:spPr bwMode="auto">
          <a:xfrm>
            <a:off x="2463800" y="4035425"/>
            <a:ext cx="2555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2400" dirty="0">
                <a:ea typeface="宋体" panose="02010600030101010101" pitchFamily="2" charset="-122"/>
                <a:cs typeface="Arial" panose="020B0604020202020204" pitchFamily="34" charset="0"/>
              </a:rPr>
              <a:t>Dark period every 30 minutes for PMT offset (API)</a:t>
            </a:r>
          </a:p>
        </p:txBody>
      </p:sp>
      <p:sp>
        <p:nvSpPr>
          <p:cNvPr id="11" name="TextBox 5"/>
          <p:cNvSpPr txBox="1">
            <a:spLocks noChangeArrowheads="1"/>
          </p:cNvSpPr>
          <p:nvPr/>
        </p:nvSpPr>
        <p:spPr bwMode="auto">
          <a:xfrm>
            <a:off x="5567189" y="5679743"/>
            <a:ext cx="3706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200" dirty="0">
                <a:ea typeface="宋体" panose="02010600030101010101" pitchFamily="2" charset="-122"/>
                <a:cs typeface="Arial" panose="020B0604020202020204" pitchFamily="34" charset="0"/>
              </a:rPr>
              <a:t>Illustration is from Teledyne API 200E Operator’s manual</a:t>
            </a:r>
          </a:p>
        </p:txBody>
      </p:sp>
    </p:spTree>
    <p:extLst>
      <p:ext uri="{BB962C8B-B14F-4D97-AF65-F5344CB8AC3E}">
        <p14:creationId xmlns:p14="http://schemas.microsoft.com/office/powerpoint/2010/main" val="361623131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lstStyle/>
          <a:p>
            <a:pPr lvl="0"/>
            <a:r>
              <a:rPr lang="en-US" altLang="zh-HK" dirty="0"/>
              <a:t>In HK , many PTIs are located under the podiums of residential or commercial complexes , and surrounded by structural columns or walls.</a:t>
            </a:r>
            <a:endParaRPr lang="zh-TW" altLang="zh-HK" dirty="0"/>
          </a:p>
          <a:p>
            <a:pPr lvl="0"/>
            <a:r>
              <a:rPr lang="en-US" altLang="zh-HK" dirty="0"/>
              <a:t>Air pollutants will accumulate to high concentrations inside these PTIs if </a:t>
            </a:r>
            <a:r>
              <a:rPr lang="en-US" altLang="zh-HK" dirty="0">
                <a:solidFill>
                  <a:srgbClr val="FF0000"/>
                </a:solidFill>
              </a:rPr>
              <a:t>natural ventilation</a:t>
            </a:r>
            <a:r>
              <a:rPr lang="en-US" altLang="zh-HK" dirty="0"/>
              <a:t> there is </a:t>
            </a:r>
            <a:r>
              <a:rPr lang="en-US" altLang="zh-HK" dirty="0">
                <a:solidFill>
                  <a:srgbClr val="FF0000"/>
                </a:solidFill>
              </a:rPr>
              <a:t>not sufficient</a:t>
            </a:r>
            <a:r>
              <a:rPr lang="en-US" altLang="zh-HK" dirty="0"/>
              <a:t>.</a:t>
            </a:r>
            <a:endParaRPr lang="zh-TW" altLang="zh-HK" dirty="0"/>
          </a:p>
          <a:p>
            <a:pPr lvl="0"/>
            <a:r>
              <a:rPr lang="en-US" altLang="zh-HK" dirty="0"/>
              <a:t>This guideline can help by ensuring proper design , operation and maintenance of mechanical ventilation systems in semi-confined PTIs , to prevent an air pollution problem from arising.</a:t>
            </a:r>
            <a:endParaRPr lang="zh-TW" altLang="zh-HK" dirty="0"/>
          </a:p>
          <a:p>
            <a:pPr lvl="0"/>
            <a:r>
              <a:rPr lang="en-US" altLang="zh-HK" dirty="0"/>
              <a:t>Air Quality Guidelines</a:t>
            </a:r>
            <a:endParaRPr lang="zh-TW" altLang="zh-HK" dirty="0"/>
          </a:p>
          <a:p>
            <a:pPr lvl="0"/>
            <a:r>
              <a:rPr lang="en-US" altLang="zh-HK" dirty="0">
                <a:solidFill>
                  <a:srgbClr val="FF0000"/>
                </a:solidFill>
              </a:rPr>
              <a:t>Carbon monoxide , nitrogen dioxide and Sulphur dioxide</a:t>
            </a:r>
            <a:r>
              <a:rPr lang="en-US" altLang="zh-HK" dirty="0"/>
              <a:t> are the major air pollutants of concern inside semi-confined PTIs.</a:t>
            </a:r>
            <a:endParaRPr lang="zh-TW" altLang="zh-HK" dirty="0"/>
          </a:p>
        </p:txBody>
      </p:sp>
      <p:sp>
        <p:nvSpPr>
          <p:cNvPr id="4" name="日期版面配置區 3"/>
          <p:cNvSpPr>
            <a:spLocks noGrp="1"/>
          </p:cNvSpPr>
          <p:nvPr>
            <p:ph type="dt" sz="half" idx="10"/>
          </p:nvPr>
        </p:nvSpPr>
        <p:spPr/>
        <p:txBody>
          <a:bodyPr/>
          <a:lstStyle/>
          <a:p>
            <a:fld id="{77C4FEA9-CBFF-4288-8F44-248689E0A15E}"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a:t>
            </a:fld>
            <a:endParaRPr lang="zh-HK" altLang="en-US"/>
          </a:p>
        </p:txBody>
      </p:sp>
    </p:spTree>
    <p:extLst>
      <p:ext uri="{BB962C8B-B14F-4D97-AF65-F5344CB8AC3E}">
        <p14:creationId xmlns:p14="http://schemas.microsoft.com/office/powerpoint/2010/main" val="189505630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2730" y="609600"/>
            <a:ext cx="8541271" cy="813473"/>
          </a:xfrm>
        </p:spPr>
        <p:txBody>
          <a:bodyPr>
            <a:noAutofit/>
          </a:bodyPr>
          <a:lstStyle/>
          <a:p>
            <a:r>
              <a:rPr lang="en-US" altLang="zh-CN" b="1" dirty="0">
                <a:solidFill>
                  <a:schemeClr val="tx1"/>
                </a:solidFill>
                <a:latin typeface="Calibri Light" panose="020F0302020204030204" pitchFamily="34" charset="0"/>
                <a:ea typeface="宋体" panose="02010600030101010101" pitchFamily="2" charset="-122"/>
              </a:rPr>
              <a:t>SO</a:t>
            </a:r>
            <a:r>
              <a:rPr lang="en-US" altLang="zh-CN" b="1" baseline="-25000" dirty="0">
                <a:solidFill>
                  <a:schemeClr val="tx1"/>
                </a:solidFill>
                <a:latin typeface="Calibri Light" panose="020F0302020204030204" pitchFamily="34" charset="0"/>
                <a:ea typeface="宋体" panose="02010600030101010101" pitchFamily="2" charset="-122"/>
              </a:rPr>
              <a:t>2</a:t>
            </a:r>
            <a:r>
              <a:rPr lang="en-US" altLang="zh-CN" b="1" dirty="0">
                <a:solidFill>
                  <a:schemeClr val="tx1"/>
                </a:solidFill>
                <a:latin typeface="Calibri Light" panose="020F0302020204030204" pitchFamily="34" charset="0"/>
                <a:ea typeface="宋体" panose="02010600030101010101" pitchFamily="2" charset="-122"/>
              </a:rPr>
              <a:t> Analyzer Theory of Operation: Fluorescence</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B9F0C379-0506-4B64-A573-4340323DFDD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30</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74" y="1278617"/>
            <a:ext cx="7880350"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8249018" y="6357275"/>
            <a:ext cx="370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200" dirty="0">
                <a:ea typeface="宋体" panose="02010600030101010101" pitchFamily="2" charset="-122"/>
                <a:cs typeface="Arial" panose="020B0604020202020204" pitchFamily="34" charset="0"/>
              </a:rPr>
              <a:t>Illustration is from Teledyne API 200E Operator’s manual</a:t>
            </a:r>
          </a:p>
        </p:txBody>
      </p:sp>
    </p:spTree>
    <p:extLst>
      <p:ext uri="{BB962C8B-B14F-4D97-AF65-F5344CB8AC3E}">
        <p14:creationId xmlns:p14="http://schemas.microsoft.com/office/powerpoint/2010/main" val="4259146106"/>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0620" y="609600"/>
            <a:ext cx="8553382" cy="1122310"/>
          </a:xfrm>
        </p:spPr>
        <p:txBody>
          <a:bodyPr>
            <a:normAutofit fontScale="90000"/>
          </a:bodyPr>
          <a:lstStyle/>
          <a:p>
            <a:r>
              <a:rPr lang="en-US" altLang="zh-HK" sz="4000" b="1" dirty="0">
                <a:solidFill>
                  <a:schemeClr val="tx1"/>
                </a:solidFill>
                <a:latin typeface="Calibri Light" panose="020F0302020204030204" pitchFamily="34" charset="0"/>
              </a:rPr>
              <a:t>NO</a:t>
            </a:r>
            <a:r>
              <a:rPr lang="en-US" altLang="zh-HK" sz="4000" b="1" baseline="-25000" dirty="0">
                <a:solidFill>
                  <a:schemeClr val="tx1"/>
                </a:solidFill>
                <a:latin typeface="Calibri Light" panose="020F0302020204030204" pitchFamily="34" charset="0"/>
              </a:rPr>
              <a:t>x</a:t>
            </a:r>
            <a:r>
              <a:rPr lang="en-US" altLang="zh-HK" sz="4000" b="1" dirty="0">
                <a:solidFill>
                  <a:schemeClr val="tx1"/>
                </a:solidFill>
                <a:latin typeface="Calibri Light" panose="020F0302020204030204" pitchFamily="34" charset="0"/>
              </a:rPr>
              <a:t> Analyzer Theory of Operation: </a:t>
            </a:r>
            <a:r>
              <a:rPr lang="en-US" altLang="zh-HK" sz="4000" b="1" dirty="0" err="1">
                <a:solidFill>
                  <a:schemeClr val="tx1"/>
                </a:solidFill>
                <a:latin typeface="Calibri Light" panose="020F0302020204030204" pitchFamily="34" charset="0"/>
              </a:rPr>
              <a:t>Chemiluminescence</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4" name="日期版面配置區 3"/>
          <p:cNvSpPr>
            <a:spLocks noGrp="1"/>
          </p:cNvSpPr>
          <p:nvPr>
            <p:ph type="dt" sz="half" idx="10"/>
          </p:nvPr>
        </p:nvSpPr>
        <p:spPr/>
        <p:txBody>
          <a:bodyPr/>
          <a:lstStyle/>
          <a:p>
            <a:fld id="{1B6AFF20-A831-44DF-AD41-82223193F02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31</a:t>
            </a:fld>
            <a:endParaRPr lang="zh-HK" alt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04" y="1731910"/>
            <a:ext cx="39004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04" y="2656330"/>
            <a:ext cx="3514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1"/>
          <p:cNvSpPr/>
          <p:nvPr/>
        </p:nvSpPr>
        <p:spPr>
          <a:xfrm>
            <a:off x="4519855" y="2751580"/>
            <a:ext cx="576263" cy="600075"/>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069" y="3450575"/>
            <a:ext cx="43815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2"/>
          <p:cNvSpPr/>
          <p:nvPr/>
        </p:nvSpPr>
        <p:spPr>
          <a:xfrm>
            <a:off x="4781793" y="4371325"/>
            <a:ext cx="314325" cy="314325"/>
          </a:xfrm>
          <a:prstGeom prst="ellipse">
            <a:avLst/>
          </a:prstGeom>
          <a:blipFill>
            <a:blip r:embed="rId6"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8"/>
          <p:cNvSpPr txBox="1">
            <a:spLocks noChangeArrowheads="1"/>
          </p:cNvSpPr>
          <p:nvPr/>
        </p:nvSpPr>
        <p:spPr bwMode="auto">
          <a:xfrm>
            <a:off x="5489848" y="3166711"/>
            <a:ext cx="50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dirty="0"/>
              <a:t>O3</a:t>
            </a:r>
          </a:p>
        </p:txBody>
      </p:sp>
      <p:sp>
        <p:nvSpPr>
          <p:cNvPr id="14" name="TextBox 7"/>
          <p:cNvSpPr txBox="1">
            <a:spLocks noChangeArrowheads="1"/>
          </p:cNvSpPr>
          <p:nvPr/>
        </p:nvSpPr>
        <p:spPr bwMode="auto">
          <a:xfrm>
            <a:off x="6383641" y="2937959"/>
            <a:ext cx="1154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dirty="0"/>
              <a:t>Sample gas w/NO</a:t>
            </a:r>
          </a:p>
        </p:txBody>
      </p:sp>
      <p:sp>
        <p:nvSpPr>
          <p:cNvPr id="15" name="TextBox 9"/>
          <p:cNvSpPr txBox="1">
            <a:spLocks noChangeArrowheads="1"/>
          </p:cNvSpPr>
          <p:nvPr/>
        </p:nvSpPr>
        <p:spPr bwMode="auto">
          <a:xfrm>
            <a:off x="8869468" y="4286408"/>
            <a:ext cx="28622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2400" dirty="0"/>
              <a:t>Light leaks can impact measurement</a:t>
            </a:r>
          </a:p>
          <a:p>
            <a:pPr eaLnBrk="1" hangingPunct="1">
              <a:lnSpc>
                <a:spcPct val="100000"/>
              </a:lnSpc>
              <a:spcBef>
                <a:spcPct val="0"/>
              </a:spcBef>
              <a:buFontTx/>
              <a:buNone/>
            </a:pPr>
            <a:endParaRPr lang="en-US" altLang="zh-HK" sz="2400" dirty="0"/>
          </a:p>
          <a:p>
            <a:pPr eaLnBrk="1" hangingPunct="1">
              <a:lnSpc>
                <a:spcPct val="100000"/>
              </a:lnSpc>
              <a:spcBef>
                <a:spcPct val="0"/>
              </a:spcBef>
              <a:buFontTx/>
              <a:buNone/>
            </a:pPr>
            <a:r>
              <a:rPr lang="en-US" altLang="zh-HK" sz="2400" dirty="0"/>
              <a:t>PMTs are sensitive and can be damaged by light</a:t>
            </a:r>
          </a:p>
        </p:txBody>
      </p:sp>
      <p:sp>
        <p:nvSpPr>
          <p:cNvPr id="16" name="Right Arrow 9"/>
          <p:cNvSpPr/>
          <p:nvPr/>
        </p:nvSpPr>
        <p:spPr>
          <a:xfrm rot="10800000">
            <a:off x="7350230" y="5496355"/>
            <a:ext cx="1436688" cy="196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6"/>
          <p:cNvSpPr txBox="1">
            <a:spLocks noChangeArrowheads="1"/>
          </p:cNvSpPr>
          <p:nvPr/>
        </p:nvSpPr>
        <p:spPr bwMode="auto">
          <a:xfrm>
            <a:off x="4519855" y="6456520"/>
            <a:ext cx="370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200" dirty="0"/>
              <a:t>Illustration is from Teledyne API 200E Operator’s manual</a:t>
            </a:r>
          </a:p>
        </p:txBody>
      </p:sp>
    </p:spTree>
    <p:extLst>
      <p:ext uri="{BB962C8B-B14F-4D97-AF65-F5344CB8AC3E}">
        <p14:creationId xmlns:p14="http://schemas.microsoft.com/office/powerpoint/2010/main" val="183009936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HK" b="1" dirty="0">
                <a:solidFill>
                  <a:schemeClr val="tx1"/>
                </a:solidFill>
                <a:latin typeface="Calibri Light" panose="020F0302020204030204" pitchFamily="34" charset="0"/>
              </a:rPr>
              <a:t>NO</a:t>
            </a:r>
            <a:r>
              <a:rPr lang="en-US" altLang="zh-HK" b="1" baseline="-25000" dirty="0">
                <a:solidFill>
                  <a:schemeClr val="tx1"/>
                </a:solidFill>
                <a:latin typeface="Calibri Light" panose="020F0302020204030204" pitchFamily="34" charset="0"/>
              </a:rPr>
              <a:t>x</a:t>
            </a:r>
            <a:r>
              <a:rPr lang="en-US" altLang="zh-HK" b="1" dirty="0">
                <a:solidFill>
                  <a:schemeClr val="tx1"/>
                </a:solidFill>
                <a:latin typeface="Calibri Light" panose="020F0302020204030204" pitchFamily="34" charset="0"/>
              </a:rPr>
              <a:t> Analyzer Theory of Operation: </a:t>
            </a:r>
            <a:r>
              <a:rPr lang="en-US" altLang="zh-HK" b="1" dirty="0" err="1">
                <a:solidFill>
                  <a:schemeClr val="tx1"/>
                </a:solidFill>
                <a:latin typeface="Calibri Light" panose="020F0302020204030204" pitchFamily="34" charset="0"/>
              </a:rPr>
              <a:t>Chemiluminescence</a:t>
            </a:r>
            <a:r>
              <a:rPr lang="en-US" altLang="zh-HK" b="1" dirty="0">
                <a:solidFill>
                  <a:schemeClr val="tx1"/>
                </a:solidFill>
                <a:latin typeface="Calibri Light" panose="020F0302020204030204" pitchFamily="34" charset="0"/>
              </a:rPr>
              <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B0D1FA3A-EB06-4AAD-B9CD-DA6A9B0E4FC1}"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32</a:t>
            </a:fld>
            <a:endParaRPr lang="zh-HK" alt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2007" y="1863862"/>
            <a:ext cx="4562534"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5567190" y="5469074"/>
            <a:ext cx="370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200" dirty="0"/>
              <a:t>Illustration is from Teledyne API 200E Operator’s manual</a:t>
            </a:r>
          </a:p>
        </p:txBody>
      </p:sp>
    </p:spTree>
    <p:extLst>
      <p:ext uri="{BB962C8B-B14F-4D97-AF65-F5344CB8AC3E}">
        <p14:creationId xmlns:p14="http://schemas.microsoft.com/office/powerpoint/2010/main" val="219539517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283001"/>
            <a:ext cx="8596668" cy="1061754"/>
          </a:xfrm>
        </p:spPr>
        <p:txBody>
          <a:bodyPr>
            <a:noAutofit/>
          </a:bodyPr>
          <a:lstStyle/>
          <a:p>
            <a:r>
              <a:rPr lang="en-US" altLang="zh-HK" b="1" dirty="0">
                <a:solidFill>
                  <a:schemeClr val="tx1"/>
                </a:solidFill>
                <a:latin typeface="Calibri Light" panose="020F0302020204030204" pitchFamily="34" charset="0"/>
              </a:rPr>
              <a:t>NO</a:t>
            </a:r>
            <a:r>
              <a:rPr lang="en-US" altLang="zh-HK" b="1" baseline="-25000" dirty="0">
                <a:solidFill>
                  <a:schemeClr val="tx1"/>
                </a:solidFill>
                <a:latin typeface="Calibri Light" panose="020F0302020204030204" pitchFamily="34" charset="0"/>
              </a:rPr>
              <a:t>x</a:t>
            </a:r>
            <a:r>
              <a:rPr lang="en-US" altLang="zh-HK" b="1" dirty="0">
                <a:solidFill>
                  <a:schemeClr val="tx1"/>
                </a:solidFill>
                <a:latin typeface="Calibri Light" panose="020F0302020204030204" pitchFamily="34" charset="0"/>
              </a:rPr>
              <a:t> Analyzer Theory of Operation: </a:t>
            </a:r>
            <a:r>
              <a:rPr lang="en-US" altLang="zh-HK" b="1" dirty="0" err="1">
                <a:solidFill>
                  <a:schemeClr val="tx1"/>
                </a:solidFill>
                <a:latin typeface="Calibri Light" panose="020F0302020204030204" pitchFamily="34" charset="0"/>
              </a:rPr>
              <a:t>Chemiluminescence</a:t>
            </a:r>
            <a:r>
              <a:rPr lang="en-US" altLang="zh-HK" b="1" dirty="0">
                <a:solidFill>
                  <a:schemeClr val="tx1"/>
                </a:solidFill>
                <a:latin typeface="Calibri Light" panose="020F0302020204030204" pitchFamily="34" charset="0"/>
              </a:rPr>
              <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1A978CAC-F222-4D10-B358-807D540E81DF}"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33</a:t>
            </a:fld>
            <a:endParaRPr lang="zh-HK" altLang="en-US"/>
          </a:p>
        </p:txBody>
      </p:sp>
      <p:sp>
        <p:nvSpPr>
          <p:cNvPr id="7" name="TextBox 22"/>
          <p:cNvSpPr txBox="1">
            <a:spLocks noChangeArrowheads="1"/>
          </p:cNvSpPr>
          <p:nvPr/>
        </p:nvSpPr>
        <p:spPr bwMode="auto">
          <a:xfrm>
            <a:off x="3144838" y="1357312"/>
            <a:ext cx="378936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2400" dirty="0"/>
              <a:t>NOx Cycle goes through converter</a:t>
            </a:r>
          </a:p>
        </p:txBody>
      </p:sp>
      <p:sp>
        <p:nvSpPr>
          <p:cNvPr id="9" name="Rounded Rectangle 1"/>
          <p:cNvSpPr/>
          <p:nvPr/>
        </p:nvSpPr>
        <p:spPr>
          <a:xfrm>
            <a:off x="3771900" y="1975774"/>
            <a:ext cx="3133725" cy="2330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err="1"/>
              <a:t>MolyCon</a:t>
            </a:r>
            <a:r>
              <a:rPr lang="en-US" dirty="0"/>
              <a:t/>
            </a:r>
            <a:br>
              <a:rPr lang="en-US" dirty="0"/>
            </a:br>
            <a:r>
              <a:rPr lang="en-US" dirty="0"/>
              <a:t>Molybdenum Converter</a:t>
            </a:r>
          </a:p>
          <a:p>
            <a:pPr algn="ctr" eaLnBrk="1" fontAlgn="auto" hangingPunct="1">
              <a:spcBef>
                <a:spcPts val="0"/>
              </a:spcBef>
              <a:spcAft>
                <a:spcPts val="0"/>
              </a:spcAft>
              <a:defRPr/>
            </a:pPr>
            <a:r>
              <a:rPr lang="en-US" dirty="0"/>
              <a:t>NO</a:t>
            </a:r>
            <a:r>
              <a:rPr lang="en-US" baseline="-25000" dirty="0"/>
              <a:t>2</a:t>
            </a:r>
            <a:r>
              <a:rPr lang="en-US" dirty="0"/>
              <a:t> Converter</a:t>
            </a:r>
          </a:p>
        </p:txBody>
      </p:sp>
      <p:sp>
        <p:nvSpPr>
          <p:cNvPr id="10" name="TextBox 4"/>
          <p:cNvSpPr txBox="1">
            <a:spLocks noChangeArrowheads="1"/>
          </p:cNvSpPr>
          <p:nvPr/>
        </p:nvSpPr>
        <p:spPr bwMode="auto">
          <a:xfrm>
            <a:off x="3379788" y="2185988"/>
            <a:ext cx="4206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b="1"/>
              <a:t>NO</a:t>
            </a:r>
          </a:p>
        </p:txBody>
      </p:sp>
      <p:sp>
        <p:nvSpPr>
          <p:cNvPr id="11" name="TextBox 5"/>
          <p:cNvSpPr txBox="1">
            <a:spLocks noChangeArrowheads="1"/>
          </p:cNvSpPr>
          <p:nvPr/>
        </p:nvSpPr>
        <p:spPr bwMode="auto">
          <a:xfrm>
            <a:off x="3249612" y="3690980"/>
            <a:ext cx="4889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b="1" dirty="0"/>
              <a:t>NO</a:t>
            </a:r>
            <a:r>
              <a:rPr lang="en-US" altLang="zh-HK" sz="1800" b="1" baseline="-25000" dirty="0"/>
              <a:t>2</a:t>
            </a:r>
          </a:p>
        </p:txBody>
      </p:sp>
      <p:cxnSp>
        <p:nvCxnSpPr>
          <p:cNvPr id="12" name="Straight Arrow Connector 7"/>
          <p:cNvCxnSpPr/>
          <p:nvPr/>
        </p:nvCxnSpPr>
        <p:spPr>
          <a:xfrm flipV="1">
            <a:off x="3779838" y="2320925"/>
            <a:ext cx="3430587" cy="1111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8"/>
          <p:cNvCxnSpPr>
            <a:stCxn id="15" idx="3"/>
          </p:cNvCxnSpPr>
          <p:nvPr/>
        </p:nvCxnSpPr>
        <p:spPr>
          <a:xfrm flipV="1">
            <a:off x="6359525" y="3840957"/>
            <a:ext cx="854075" cy="285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9"/>
          <p:cNvCxnSpPr>
            <a:endCxn id="15" idx="1"/>
          </p:cNvCxnSpPr>
          <p:nvPr/>
        </p:nvCxnSpPr>
        <p:spPr>
          <a:xfrm flipV="1">
            <a:off x="3744913" y="3869532"/>
            <a:ext cx="700087"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1"/>
          <p:cNvSpPr txBox="1">
            <a:spLocks noChangeArrowheads="1"/>
          </p:cNvSpPr>
          <p:nvPr/>
        </p:nvSpPr>
        <p:spPr bwMode="auto">
          <a:xfrm>
            <a:off x="4445000" y="3706020"/>
            <a:ext cx="1914525" cy="3254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b="1"/>
              <a:t>NO</a:t>
            </a:r>
            <a:r>
              <a:rPr lang="en-US" altLang="zh-HK" sz="1800" b="1" baseline="-25000"/>
              <a:t>2</a:t>
            </a:r>
            <a:r>
              <a:rPr lang="en-US" altLang="zh-HK" sz="1800" b="1"/>
              <a:t> converted to NO</a:t>
            </a:r>
          </a:p>
        </p:txBody>
      </p:sp>
      <p:sp>
        <p:nvSpPr>
          <p:cNvPr id="16" name="TextBox 13"/>
          <p:cNvSpPr txBox="1">
            <a:spLocks noChangeArrowheads="1"/>
          </p:cNvSpPr>
          <p:nvPr/>
        </p:nvSpPr>
        <p:spPr bwMode="auto">
          <a:xfrm>
            <a:off x="7285038" y="3255963"/>
            <a:ext cx="4222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b="1"/>
              <a:t>NO</a:t>
            </a:r>
          </a:p>
        </p:txBody>
      </p:sp>
      <p:sp>
        <p:nvSpPr>
          <p:cNvPr id="17" name="TextBox 14"/>
          <p:cNvSpPr txBox="1">
            <a:spLocks noChangeArrowheads="1"/>
          </p:cNvSpPr>
          <p:nvPr/>
        </p:nvSpPr>
        <p:spPr bwMode="auto">
          <a:xfrm>
            <a:off x="7265988" y="2157413"/>
            <a:ext cx="4222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b="1"/>
              <a:t>NO</a:t>
            </a:r>
          </a:p>
        </p:txBody>
      </p:sp>
      <p:sp>
        <p:nvSpPr>
          <p:cNvPr id="18" name="Oval 21"/>
          <p:cNvSpPr/>
          <p:nvPr/>
        </p:nvSpPr>
        <p:spPr>
          <a:xfrm>
            <a:off x="7807325" y="2341563"/>
            <a:ext cx="989013" cy="1096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Rx Cell</a:t>
            </a:r>
          </a:p>
        </p:txBody>
      </p:sp>
      <p:sp>
        <p:nvSpPr>
          <p:cNvPr id="19" name="TextBox 23"/>
          <p:cNvSpPr txBox="1">
            <a:spLocks noChangeArrowheads="1"/>
          </p:cNvSpPr>
          <p:nvPr/>
        </p:nvSpPr>
        <p:spPr bwMode="auto">
          <a:xfrm>
            <a:off x="7435850" y="1357313"/>
            <a:ext cx="18526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2400"/>
              <a:t>Only NO reacts with ozone</a:t>
            </a:r>
          </a:p>
        </p:txBody>
      </p:sp>
      <p:sp>
        <p:nvSpPr>
          <p:cNvPr id="20" name="Right Arrow 26"/>
          <p:cNvSpPr/>
          <p:nvPr/>
        </p:nvSpPr>
        <p:spPr>
          <a:xfrm>
            <a:off x="6921500" y="2644775"/>
            <a:ext cx="849313" cy="512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7"/>
          <p:cNvSpPr txBox="1">
            <a:spLocks noChangeArrowheads="1"/>
          </p:cNvSpPr>
          <p:nvPr/>
        </p:nvSpPr>
        <p:spPr bwMode="auto">
          <a:xfrm>
            <a:off x="2152650" y="4738688"/>
            <a:ext cx="51879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2000"/>
              <a:t>NO Cycle passes sample air to reaction chamber</a:t>
            </a:r>
          </a:p>
          <a:p>
            <a:pPr eaLnBrk="1" hangingPunct="1">
              <a:lnSpc>
                <a:spcPct val="100000"/>
              </a:lnSpc>
              <a:spcBef>
                <a:spcPct val="0"/>
              </a:spcBef>
              <a:buFontTx/>
              <a:buNone/>
            </a:pPr>
            <a:r>
              <a:rPr lang="en-US" altLang="zh-HK" sz="2000"/>
              <a:t>Ozone reacts with NO</a:t>
            </a:r>
          </a:p>
          <a:p>
            <a:pPr eaLnBrk="1" hangingPunct="1">
              <a:lnSpc>
                <a:spcPct val="100000"/>
              </a:lnSpc>
              <a:spcBef>
                <a:spcPct val="0"/>
              </a:spcBef>
              <a:buFontTx/>
              <a:buNone/>
            </a:pPr>
            <a:r>
              <a:rPr lang="en-US" altLang="zh-HK" sz="2000"/>
              <a:t>Only NO reacts – NO</a:t>
            </a:r>
            <a:r>
              <a:rPr lang="en-US" altLang="zh-HK" sz="2000" baseline="-25000"/>
              <a:t>2</a:t>
            </a:r>
            <a:r>
              <a:rPr lang="en-US" altLang="zh-HK" sz="2000"/>
              <a:t> isn’t measured</a:t>
            </a:r>
            <a:br>
              <a:rPr lang="en-US" altLang="zh-HK" sz="2000"/>
            </a:br>
            <a:r>
              <a:rPr lang="en-US" altLang="zh-HK" sz="2000"/>
              <a:t>NO</a:t>
            </a:r>
            <a:r>
              <a:rPr lang="en-US" altLang="zh-HK" sz="2000" baseline="-25000"/>
              <a:t>2</a:t>
            </a:r>
            <a:r>
              <a:rPr lang="en-US" altLang="zh-HK" sz="2000"/>
              <a:t> is calculated: NOx – NO = NO</a:t>
            </a:r>
            <a:r>
              <a:rPr lang="en-US" altLang="zh-HK" sz="2000" baseline="-25000"/>
              <a:t>2</a:t>
            </a:r>
          </a:p>
        </p:txBody>
      </p:sp>
      <p:sp>
        <p:nvSpPr>
          <p:cNvPr id="22" name="Right Arrow 29"/>
          <p:cNvSpPr/>
          <p:nvPr/>
        </p:nvSpPr>
        <p:spPr>
          <a:xfrm>
            <a:off x="3033713" y="2624138"/>
            <a:ext cx="782637" cy="473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NOx</a:t>
            </a:r>
          </a:p>
        </p:txBody>
      </p:sp>
      <p:sp>
        <p:nvSpPr>
          <p:cNvPr id="23" name="TextBox 31"/>
          <p:cNvSpPr txBox="1">
            <a:spLocks noChangeArrowheads="1"/>
          </p:cNvSpPr>
          <p:nvPr/>
        </p:nvSpPr>
        <p:spPr bwMode="auto">
          <a:xfrm>
            <a:off x="2279650" y="3698875"/>
            <a:ext cx="415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solidFill>
                  <a:schemeClr val="bg1"/>
                </a:solidFill>
              </a:rPr>
              <a:t>NO</a:t>
            </a:r>
          </a:p>
        </p:txBody>
      </p:sp>
      <p:sp>
        <p:nvSpPr>
          <p:cNvPr id="24" name="Bent-Up Arrow 32"/>
          <p:cNvSpPr/>
          <p:nvPr/>
        </p:nvSpPr>
        <p:spPr>
          <a:xfrm>
            <a:off x="2222500" y="3443288"/>
            <a:ext cx="6296025" cy="12128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Rectangle 33"/>
          <p:cNvSpPr/>
          <p:nvPr/>
        </p:nvSpPr>
        <p:spPr>
          <a:xfrm>
            <a:off x="2232025" y="3640138"/>
            <a:ext cx="420688" cy="1025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TextBox 34"/>
          <p:cNvSpPr txBox="1">
            <a:spLocks noChangeArrowheads="1"/>
          </p:cNvSpPr>
          <p:nvPr/>
        </p:nvSpPr>
        <p:spPr bwMode="auto">
          <a:xfrm>
            <a:off x="5143500" y="4330700"/>
            <a:ext cx="8826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solidFill>
                  <a:schemeClr val="bg1"/>
                </a:solidFill>
              </a:rPr>
              <a:t>NO</a:t>
            </a:r>
            <a:r>
              <a:rPr lang="en-US" altLang="zh-HK" sz="1800"/>
              <a:t> </a:t>
            </a:r>
            <a:r>
              <a:rPr lang="en-US" altLang="zh-HK" sz="1800">
                <a:solidFill>
                  <a:schemeClr val="bg1"/>
                </a:solidFill>
              </a:rPr>
              <a:t>Cycle</a:t>
            </a:r>
          </a:p>
        </p:txBody>
      </p:sp>
      <p:sp>
        <p:nvSpPr>
          <p:cNvPr id="27" name="TextBox 35"/>
          <p:cNvSpPr txBox="1">
            <a:spLocks noChangeArrowheads="1"/>
          </p:cNvSpPr>
          <p:nvPr/>
        </p:nvSpPr>
        <p:spPr bwMode="auto">
          <a:xfrm>
            <a:off x="7213600" y="3686175"/>
            <a:ext cx="6635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t>Valves</a:t>
            </a:r>
          </a:p>
        </p:txBody>
      </p:sp>
      <p:sp>
        <p:nvSpPr>
          <p:cNvPr id="28" name="Up Arrow 36"/>
          <p:cNvSpPr/>
          <p:nvPr/>
        </p:nvSpPr>
        <p:spPr>
          <a:xfrm>
            <a:off x="2241550" y="1905000"/>
            <a:ext cx="401638" cy="2746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TextBox 37"/>
          <p:cNvSpPr txBox="1">
            <a:spLocks noChangeArrowheads="1"/>
          </p:cNvSpPr>
          <p:nvPr/>
        </p:nvSpPr>
        <p:spPr bwMode="auto">
          <a:xfrm>
            <a:off x="1568243" y="1324118"/>
            <a:ext cx="14747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dirty="0"/>
              <a:t>Dark Cycle </a:t>
            </a:r>
          </a:p>
          <a:p>
            <a:pPr eaLnBrk="1" hangingPunct="1">
              <a:lnSpc>
                <a:spcPct val="100000"/>
              </a:lnSpc>
              <a:spcBef>
                <a:spcPct val="0"/>
              </a:spcBef>
              <a:buFontTx/>
              <a:buNone/>
            </a:pPr>
            <a:r>
              <a:rPr lang="en-US" altLang="zh-HK" sz="1800" dirty="0"/>
              <a:t>bypasses RX Cell</a:t>
            </a:r>
          </a:p>
        </p:txBody>
      </p:sp>
      <p:sp>
        <p:nvSpPr>
          <p:cNvPr id="30" name="TextBox 24"/>
          <p:cNvSpPr txBox="1">
            <a:spLocks noChangeArrowheads="1"/>
          </p:cNvSpPr>
          <p:nvPr/>
        </p:nvSpPr>
        <p:spPr bwMode="auto">
          <a:xfrm>
            <a:off x="7566025" y="5237163"/>
            <a:ext cx="1503363" cy="327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t>Ozone generator</a:t>
            </a:r>
          </a:p>
        </p:txBody>
      </p:sp>
      <p:sp>
        <p:nvSpPr>
          <p:cNvPr id="31" name="Up Arrow 25"/>
          <p:cNvSpPr/>
          <p:nvPr/>
        </p:nvSpPr>
        <p:spPr>
          <a:xfrm rot="19546351">
            <a:off x="8442325" y="3149600"/>
            <a:ext cx="782638" cy="9747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Rectangle 27"/>
          <p:cNvSpPr/>
          <p:nvPr/>
        </p:nvSpPr>
        <p:spPr>
          <a:xfrm>
            <a:off x="8760486" y="3880066"/>
            <a:ext cx="484764" cy="1376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eaLnBrk="1" fontAlgn="auto" hangingPunct="1">
              <a:spcBef>
                <a:spcPts val="0"/>
              </a:spcBef>
              <a:spcAft>
                <a:spcPts val="0"/>
              </a:spcAft>
              <a:defRPr/>
            </a:pPr>
            <a:r>
              <a:rPr lang="en-US" sz="1000" i="1" dirty="0"/>
              <a:t>Excess</a:t>
            </a:r>
            <a:r>
              <a:rPr lang="en-US" sz="1000" dirty="0"/>
              <a:t> Ozone</a:t>
            </a:r>
          </a:p>
        </p:txBody>
      </p:sp>
      <p:sp>
        <p:nvSpPr>
          <p:cNvPr id="33" name="TextBox 30"/>
          <p:cNvSpPr txBox="1">
            <a:spLocks noChangeArrowheads="1"/>
          </p:cNvSpPr>
          <p:nvPr/>
        </p:nvSpPr>
        <p:spPr bwMode="auto">
          <a:xfrm>
            <a:off x="6662738" y="5843588"/>
            <a:ext cx="1320800" cy="327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t>Dry filtered air</a:t>
            </a:r>
          </a:p>
        </p:txBody>
      </p:sp>
      <p:sp>
        <p:nvSpPr>
          <p:cNvPr id="34" name="Up Arrow 31"/>
          <p:cNvSpPr/>
          <p:nvPr/>
        </p:nvSpPr>
        <p:spPr>
          <a:xfrm>
            <a:off x="7575550" y="5516563"/>
            <a:ext cx="280988" cy="3476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8" y="6103938"/>
            <a:ext cx="2022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ight Arrow 37"/>
          <p:cNvSpPr/>
          <p:nvPr/>
        </p:nvSpPr>
        <p:spPr>
          <a:xfrm>
            <a:off x="4360863" y="6219825"/>
            <a:ext cx="465137" cy="2111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extBox 38"/>
          <p:cNvSpPr txBox="1">
            <a:spLocks noChangeArrowheads="1"/>
          </p:cNvSpPr>
          <p:nvPr/>
        </p:nvSpPr>
        <p:spPr bwMode="auto">
          <a:xfrm>
            <a:off x="4854575" y="6161088"/>
            <a:ext cx="3235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t>hv in reaction cell is measured by PMT</a:t>
            </a:r>
          </a:p>
        </p:txBody>
      </p:sp>
      <p:sp>
        <p:nvSpPr>
          <p:cNvPr id="38" name="Rectangle 34"/>
          <p:cNvSpPr/>
          <p:nvPr/>
        </p:nvSpPr>
        <p:spPr>
          <a:xfrm>
            <a:off x="8797925" y="2330450"/>
            <a:ext cx="382588" cy="798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PMT</a:t>
            </a:r>
          </a:p>
        </p:txBody>
      </p:sp>
      <p:sp>
        <p:nvSpPr>
          <p:cNvPr id="39" name="Rectangle 28"/>
          <p:cNvSpPr/>
          <p:nvPr/>
        </p:nvSpPr>
        <p:spPr>
          <a:xfrm>
            <a:off x="1820863" y="2189163"/>
            <a:ext cx="1231900" cy="146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Sample Air</a:t>
            </a:r>
          </a:p>
          <a:p>
            <a:pPr algn="ctr" eaLnBrk="1" fontAlgn="auto" hangingPunct="1">
              <a:spcBef>
                <a:spcPts val="0"/>
              </a:spcBef>
              <a:spcAft>
                <a:spcPts val="0"/>
              </a:spcAft>
              <a:defRPr/>
            </a:pPr>
            <a:r>
              <a:rPr lang="en-US" sz="1200" dirty="0"/>
              <a:t>NOx = NO + NO</a:t>
            </a:r>
            <a:r>
              <a:rPr lang="en-US" sz="1200" baseline="-25000" dirty="0"/>
              <a:t>2</a:t>
            </a:r>
          </a:p>
          <a:p>
            <a:pPr algn="ctr" eaLnBrk="1" fontAlgn="auto" hangingPunct="1">
              <a:spcBef>
                <a:spcPts val="0"/>
              </a:spcBef>
              <a:spcAft>
                <a:spcPts val="0"/>
              </a:spcAft>
              <a:defRPr/>
            </a:pPr>
            <a:endParaRPr lang="en-US" sz="1200" dirty="0"/>
          </a:p>
          <a:p>
            <a:pPr algn="ctr" eaLnBrk="1" fontAlgn="auto" hangingPunct="1">
              <a:spcBef>
                <a:spcPts val="0"/>
              </a:spcBef>
              <a:spcAft>
                <a:spcPts val="0"/>
              </a:spcAft>
              <a:defRPr/>
            </a:pPr>
            <a:r>
              <a:rPr lang="en-US" sz="1200" dirty="0"/>
              <a:t>NOx – NO = NO</a:t>
            </a:r>
            <a:r>
              <a:rPr lang="en-US" sz="1200" baseline="-25000" dirty="0"/>
              <a:t>2</a:t>
            </a: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100" y="971550"/>
            <a:ext cx="17986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8041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HK" b="1" dirty="0">
                <a:solidFill>
                  <a:srgbClr val="FF0000"/>
                </a:solidFill>
                <a:latin typeface="Calibri Light" panose="020F0302020204030204" pitchFamily="34" charset="0"/>
              </a:rPr>
              <a:t>Gas Phase Titration </a:t>
            </a:r>
            <a:r>
              <a:rPr lang="en-US" altLang="zh-HK" b="1" dirty="0">
                <a:solidFill>
                  <a:schemeClr val="tx1"/>
                </a:solidFill>
                <a:latin typeface="Calibri Light" panose="020F0302020204030204" pitchFamily="34" charset="0"/>
              </a:rPr>
              <a:t>(GPT) – Creating a NO</a:t>
            </a:r>
            <a:r>
              <a:rPr lang="en-US" altLang="zh-HK" b="1" baseline="-25000" dirty="0">
                <a:solidFill>
                  <a:schemeClr val="tx1"/>
                </a:solidFill>
                <a:latin typeface="Calibri Light" panose="020F0302020204030204" pitchFamily="34" charset="0"/>
              </a:rPr>
              <a:t>2</a:t>
            </a:r>
            <a:r>
              <a:rPr lang="en-US" altLang="zh-HK" b="1" dirty="0">
                <a:solidFill>
                  <a:schemeClr val="tx1"/>
                </a:solidFill>
                <a:latin typeface="Calibri Light" panose="020F0302020204030204" pitchFamily="34" charset="0"/>
              </a:rPr>
              <a:t> test atmosphere</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a:xfrm>
            <a:off x="725779" y="1718528"/>
            <a:ext cx="8596668" cy="3880773"/>
          </a:xfrm>
        </p:spPr>
        <p:txBody>
          <a:bodyPr/>
          <a:lstStyle/>
          <a:p>
            <a:pPr>
              <a:spcBef>
                <a:spcPct val="0"/>
              </a:spcBef>
              <a:buNone/>
            </a:pPr>
            <a:r>
              <a:rPr lang="en-US" altLang="zh-HK" b="1" dirty="0"/>
              <a:t>CFR Title 40 Part 58 Appendix A</a:t>
            </a:r>
          </a:p>
          <a:p>
            <a:pPr>
              <a:spcBef>
                <a:spcPct val="0"/>
              </a:spcBef>
              <a:buNone/>
            </a:pPr>
            <a:r>
              <a:rPr lang="en-US" altLang="zh-HK" b="1" dirty="0"/>
              <a:t>3.2.2.2</a:t>
            </a:r>
            <a:r>
              <a:rPr lang="en-US" altLang="zh-HK" dirty="0"/>
              <a:t>  (a) </a:t>
            </a:r>
            <a:r>
              <a:rPr lang="en-US" altLang="zh-HK" b="1" dirty="0">
                <a:solidFill>
                  <a:srgbClr val="FF0000"/>
                </a:solidFill>
              </a:rPr>
              <a:t>NO</a:t>
            </a:r>
            <a:r>
              <a:rPr lang="en-US" altLang="zh-HK" b="1" baseline="-25000" dirty="0">
                <a:solidFill>
                  <a:srgbClr val="FF0000"/>
                </a:solidFill>
              </a:rPr>
              <a:t>2 </a:t>
            </a:r>
            <a:r>
              <a:rPr lang="en-US" altLang="zh-HK" b="1" dirty="0">
                <a:solidFill>
                  <a:srgbClr val="FF0000"/>
                </a:solidFill>
              </a:rPr>
              <a:t>audit gas </a:t>
            </a:r>
            <a:r>
              <a:rPr lang="en-US" altLang="zh-HK" b="1" dirty="0"/>
              <a:t>for </a:t>
            </a:r>
            <a:r>
              <a:rPr lang="en-US" altLang="zh-HK" b="1" dirty="0" err="1"/>
              <a:t>chemiluminescence</a:t>
            </a:r>
            <a:r>
              <a:rPr lang="en-US" altLang="zh-HK" b="1" dirty="0"/>
              <a:t>-type NO</a:t>
            </a:r>
            <a:r>
              <a:rPr lang="en-US" altLang="zh-HK" b="1" baseline="-25000" dirty="0"/>
              <a:t>2</a:t>
            </a:r>
            <a:r>
              <a:rPr lang="en-US" altLang="zh-HK" b="1" dirty="0"/>
              <a:t>analyzers must also contain at least 0.08 ppm NO</a:t>
            </a:r>
            <a:r>
              <a:rPr lang="en-US" altLang="zh-HK" dirty="0"/>
              <a:t>. NO concentrations substantially higher than 0.08 ppm, as may occur when using some gas phase titration (GPT) techniques, may lead to evaluation errors in </a:t>
            </a:r>
            <a:r>
              <a:rPr lang="en-US" altLang="zh-HK" dirty="0" err="1"/>
              <a:t>chemiluminescence</a:t>
            </a:r>
            <a:r>
              <a:rPr lang="en-US" altLang="zh-HK" dirty="0"/>
              <a:t> analyzers due to inevitable minor NO–</a:t>
            </a:r>
            <a:r>
              <a:rPr lang="en-US" altLang="zh-HK" dirty="0" err="1"/>
              <a:t>NO</a:t>
            </a:r>
            <a:r>
              <a:rPr lang="en-US" altLang="zh-HK" baseline="-25000" dirty="0" err="1"/>
              <a:t>X</a:t>
            </a:r>
            <a:r>
              <a:rPr lang="en-US" altLang="zh-HK" dirty="0" err="1"/>
              <a:t>channel</a:t>
            </a:r>
            <a:r>
              <a:rPr lang="en-US" altLang="zh-HK" dirty="0"/>
              <a:t> imbalance. Such errors may be atypical of routine monitoring errors to the extent that such NO concentrations exceed typical ambient NO concentrations at the site. These errors may be minimized by modifying the GPT technique to lower the NO concentrations remaining in the NO</a:t>
            </a:r>
            <a:r>
              <a:rPr lang="en-US" altLang="zh-HK" baseline="-25000" dirty="0"/>
              <a:t>2</a:t>
            </a:r>
            <a:r>
              <a:rPr lang="en-US" altLang="zh-HK" dirty="0"/>
              <a:t>audit gas to levels closer to typical ambient NO concentrations at the site.</a:t>
            </a:r>
          </a:p>
          <a:p>
            <a:pPr>
              <a:spcBef>
                <a:spcPct val="0"/>
              </a:spcBef>
              <a:buNone/>
            </a:pPr>
            <a:endParaRPr lang="en-US" altLang="zh-HK" dirty="0"/>
          </a:p>
          <a:p>
            <a:pPr>
              <a:spcBef>
                <a:spcPct val="0"/>
              </a:spcBef>
              <a:buNone/>
            </a:pPr>
            <a:r>
              <a:rPr lang="en-US" altLang="zh-HK" b="1" dirty="0"/>
              <a:t>[This is in the Annual Performance Audit Section, but is relevant to GPT]</a:t>
            </a:r>
          </a:p>
          <a:p>
            <a:endParaRPr lang="zh-HK" altLang="en-US" dirty="0"/>
          </a:p>
        </p:txBody>
      </p:sp>
      <p:sp>
        <p:nvSpPr>
          <p:cNvPr id="4" name="日期版面配置區 3"/>
          <p:cNvSpPr>
            <a:spLocks noGrp="1"/>
          </p:cNvSpPr>
          <p:nvPr>
            <p:ph type="dt" sz="half" idx="10"/>
          </p:nvPr>
        </p:nvSpPr>
        <p:spPr/>
        <p:txBody>
          <a:bodyPr/>
          <a:lstStyle/>
          <a:p>
            <a:fld id="{9E451809-B282-497D-98B0-C5AE0B66B89B}" type="datetime1">
              <a:rPr lang="zh-HK" altLang="en-US" smtClean="0"/>
              <a:t>22/9/2024</a:t>
            </a:fld>
            <a:endParaRPr lang="zh-HK" altLang="en-US"/>
          </a:p>
        </p:txBody>
      </p:sp>
      <p:sp>
        <p:nvSpPr>
          <p:cNvPr id="5" name="頁尾版面配置區 4"/>
          <p:cNvSpPr>
            <a:spLocks noGrp="1"/>
          </p:cNvSpPr>
          <p:nvPr>
            <p:ph type="ftr" sz="quarter" idx="11"/>
          </p:nvPr>
        </p:nvSpPr>
        <p:spPr>
          <a:xfrm>
            <a:off x="634945" y="6428554"/>
            <a:ext cx="6297612" cy="365125"/>
          </a:xfrm>
        </p:spPr>
        <p:txBody>
          <a:bodyPr/>
          <a:lstStyle/>
          <a:p>
            <a:r>
              <a:rPr lang="en-US" altLang="zh-HK" dirty="0"/>
              <a:t>Prepared by Tam Tung </a:t>
            </a:r>
            <a:r>
              <a:rPr lang="en-US" altLang="zh-HK" dirty="0" err="1"/>
              <a:t>Yau</a:t>
            </a:r>
            <a:endParaRPr lang="zh-HK" altLang="en-US" dirty="0"/>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34</a:t>
            </a:fld>
            <a:endParaRPr lang="zh-HK" altLang="en-US"/>
          </a:p>
        </p:txBody>
      </p:sp>
      <p:sp>
        <p:nvSpPr>
          <p:cNvPr id="7" name="TextBox 3"/>
          <p:cNvSpPr txBox="1">
            <a:spLocks noChangeArrowheads="1"/>
          </p:cNvSpPr>
          <p:nvPr/>
        </p:nvSpPr>
        <p:spPr bwMode="auto">
          <a:xfrm>
            <a:off x="877089" y="5287783"/>
            <a:ext cx="7019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2400" b="1" dirty="0"/>
              <a:t>In the next slide, [</a:t>
            </a:r>
            <a:r>
              <a:rPr lang="en-US" altLang="zh-HK" sz="2400" b="1" dirty="0" err="1"/>
              <a:t>No</a:t>
            </a:r>
            <a:r>
              <a:rPr lang="en-US" altLang="zh-HK" sz="2400" b="1" baseline="-25000" dirty="0" err="1"/>
              <a:t>rem</a:t>
            </a:r>
            <a:r>
              <a:rPr lang="en-US" altLang="zh-HK" sz="2400" b="1" dirty="0"/>
              <a:t>] should be at least .080 ppm, </a:t>
            </a:r>
          </a:p>
          <a:p>
            <a:pPr eaLnBrk="1" hangingPunct="1">
              <a:lnSpc>
                <a:spcPct val="100000"/>
              </a:lnSpc>
              <a:spcBef>
                <a:spcPct val="0"/>
              </a:spcBef>
              <a:buFontTx/>
              <a:buNone/>
            </a:pPr>
            <a:r>
              <a:rPr lang="en-US" altLang="zh-HK" sz="2400" b="1" dirty="0"/>
              <a:t>but not be excessively higher than that </a:t>
            </a:r>
          </a:p>
        </p:txBody>
      </p:sp>
    </p:spTree>
    <p:extLst>
      <p:ext uri="{BB962C8B-B14F-4D97-AF65-F5344CB8AC3E}">
        <p14:creationId xmlns:p14="http://schemas.microsoft.com/office/powerpoint/2010/main" val="347451944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rgbClr val="FF0000"/>
                </a:solidFill>
                <a:latin typeface="Calibri Light" panose="020F0302020204030204" pitchFamily="34" charset="0"/>
              </a:rPr>
              <a:t>Gas Phase Titration </a:t>
            </a:r>
            <a:r>
              <a:rPr lang="en-US" altLang="zh-HK" b="1" dirty="0">
                <a:solidFill>
                  <a:schemeClr val="tx1"/>
                </a:solidFill>
                <a:latin typeface="Calibri Light" panose="020F0302020204030204" pitchFamily="34" charset="0"/>
              </a:rPr>
              <a:t>(GPT) – Creating a NO</a:t>
            </a:r>
            <a:r>
              <a:rPr lang="en-US" altLang="zh-HK" b="1" baseline="-25000" dirty="0">
                <a:solidFill>
                  <a:schemeClr val="tx1"/>
                </a:solidFill>
                <a:latin typeface="Calibri Light" panose="020F0302020204030204" pitchFamily="34" charset="0"/>
              </a:rPr>
              <a:t>2</a:t>
            </a:r>
            <a:r>
              <a:rPr lang="en-US" altLang="zh-HK" b="1" dirty="0">
                <a:solidFill>
                  <a:schemeClr val="tx1"/>
                </a:solidFill>
                <a:latin typeface="Calibri Light" panose="020F0302020204030204" pitchFamily="34" charset="0"/>
              </a:rPr>
              <a:t> test atmosphere</a:t>
            </a:r>
          </a:p>
        </p:txBody>
      </p:sp>
      <p:sp>
        <p:nvSpPr>
          <p:cNvPr id="4" name="日期版面配置區 3"/>
          <p:cNvSpPr>
            <a:spLocks noGrp="1"/>
          </p:cNvSpPr>
          <p:nvPr>
            <p:ph type="dt" sz="half" idx="10"/>
          </p:nvPr>
        </p:nvSpPr>
        <p:spPr/>
        <p:txBody>
          <a:bodyPr/>
          <a:lstStyle/>
          <a:p>
            <a:fld id="{4C2827F6-3B64-4C1E-9C7B-F56B76CEBF6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35</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139" y="1541464"/>
            <a:ext cx="34671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8976" y="2207257"/>
            <a:ext cx="8596312" cy="279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a:spLocks noChangeArrowheads="1"/>
          </p:cNvSpPr>
          <p:nvPr/>
        </p:nvSpPr>
        <p:spPr bwMode="auto">
          <a:xfrm>
            <a:off x="2294611" y="5152703"/>
            <a:ext cx="58991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b="1" dirty="0">
                <a:latin typeface="Arial" panose="020B0604020202020204" pitchFamily="34" charset="0"/>
                <a:cs typeface="Arial" panose="020B0604020202020204" pitchFamily="34" charset="0"/>
              </a:rPr>
              <a:t>NO</a:t>
            </a:r>
            <a:r>
              <a:rPr lang="en-US" altLang="zh-HK" sz="1800" b="1" baseline="-25000" dirty="0">
                <a:latin typeface="Arial" panose="020B0604020202020204" pitchFamily="34" charset="0"/>
                <a:cs typeface="Arial" panose="020B0604020202020204" pitchFamily="34" charset="0"/>
              </a:rPr>
              <a:t>2</a:t>
            </a:r>
            <a:r>
              <a:rPr lang="en-US" altLang="zh-HK" sz="1800" b="1" dirty="0">
                <a:latin typeface="Arial" panose="020B0604020202020204" pitchFamily="34" charset="0"/>
                <a:cs typeface="Arial" panose="020B0604020202020204" pitchFamily="34" charset="0"/>
              </a:rPr>
              <a:t> actual         </a:t>
            </a:r>
            <a:r>
              <a:rPr lang="en-US" altLang="zh-HK" sz="2400" b="1" dirty="0">
                <a:latin typeface="Arial" panose="020B0604020202020204" pitchFamily="34" charset="0"/>
                <a:cs typeface="Arial" panose="020B0604020202020204" pitchFamily="34" charset="0"/>
              </a:rPr>
              <a:t>= % NO</a:t>
            </a:r>
            <a:r>
              <a:rPr lang="en-US" altLang="zh-HK" sz="2400" b="1" baseline="-25000" dirty="0">
                <a:latin typeface="Arial" panose="020B0604020202020204" pitchFamily="34" charset="0"/>
                <a:cs typeface="Arial" panose="020B0604020202020204" pitchFamily="34" charset="0"/>
              </a:rPr>
              <a:t>2</a:t>
            </a:r>
            <a:r>
              <a:rPr lang="en-US" altLang="zh-HK" sz="2400" b="1" dirty="0">
                <a:latin typeface="Arial" panose="020B0604020202020204" pitchFamily="34" charset="0"/>
                <a:cs typeface="Arial" panose="020B0604020202020204" pitchFamily="34" charset="0"/>
              </a:rPr>
              <a:t> Converted</a:t>
            </a:r>
          </a:p>
          <a:p>
            <a:pPr eaLnBrk="1" hangingPunct="1">
              <a:lnSpc>
                <a:spcPct val="100000"/>
              </a:lnSpc>
              <a:spcBef>
                <a:spcPct val="0"/>
              </a:spcBef>
              <a:buFontTx/>
              <a:buNone/>
            </a:pPr>
            <a:r>
              <a:rPr lang="en-US" altLang="zh-HK" sz="1800" b="1" dirty="0">
                <a:latin typeface="Arial" panose="020B0604020202020204" pitchFamily="34" charset="0"/>
                <a:cs typeface="Arial" panose="020B0604020202020204" pitchFamily="34" charset="0"/>
              </a:rPr>
              <a:t>NO</a:t>
            </a:r>
            <a:r>
              <a:rPr lang="en-US" altLang="zh-HK" sz="1800" b="1" baseline="-25000" dirty="0">
                <a:latin typeface="Arial" panose="020B0604020202020204" pitchFamily="34" charset="0"/>
                <a:cs typeface="Arial" panose="020B0604020202020204" pitchFamily="34" charset="0"/>
              </a:rPr>
              <a:t>2</a:t>
            </a:r>
            <a:r>
              <a:rPr lang="en-US" altLang="zh-HK" sz="1800" b="1" dirty="0">
                <a:latin typeface="Arial" panose="020B0604020202020204" pitchFamily="34" charset="0"/>
                <a:cs typeface="Arial" panose="020B0604020202020204" pitchFamily="34" charset="0"/>
              </a:rPr>
              <a:t> expected</a:t>
            </a:r>
          </a:p>
        </p:txBody>
      </p:sp>
    </p:spTree>
    <p:extLst>
      <p:ext uri="{BB962C8B-B14F-4D97-AF65-F5344CB8AC3E}">
        <p14:creationId xmlns:p14="http://schemas.microsoft.com/office/powerpoint/2010/main" val="3821858220"/>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CN" b="1" dirty="0">
                <a:solidFill>
                  <a:schemeClr val="tx1"/>
                </a:solidFill>
                <a:latin typeface="Calibri Light" panose="020F0302020204030204" pitchFamily="34" charset="0"/>
                <a:ea typeface="宋体" panose="02010600030101010101" pitchFamily="2" charset="-122"/>
              </a:rPr>
              <a:t>CO Analyzer Theory of Operation: Gas Filter Correlation</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E1F9F57F-70D0-412A-A2D4-CC40D99B9BCA}"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36</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75" y="1685925"/>
            <a:ext cx="80137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8629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CN" b="1" dirty="0" smtClean="0">
                <a:solidFill>
                  <a:srgbClr val="FF0000"/>
                </a:solidFill>
                <a:latin typeface="Calibri Light" panose="020F0302020204030204" pitchFamily="34" charset="0"/>
                <a:ea typeface="宋体" panose="02010600030101010101" pitchFamily="2" charset="-122"/>
              </a:rPr>
              <a:t>SO2 </a:t>
            </a:r>
            <a:r>
              <a:rPr lang="en-US" altLang="zh-CN" b="1" dirty="0">
                <a:solidFill>
                  <a:srgbClr val="FF0000"/>
                </a:solidFill>
                <a:latin typeface="Calibri Light" panose="020F0302020204030204" pitchFamily="34" charset="0"/>
                <a:ea typeface="宋体" panose="02010600030101010101" pitchFamily="2" charset="-122"/>
              </a:rPr>
              <a:t>Analyzer </a:t>
            </a:r>
            <a:r>
              <a:rPr lang="en-US" altLang="zh-CN"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20062043-93C5-4A04-833C-3F1141708632}"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37</a:t>
            </a:fld>
            <a:endParaRPr lang="zh-HK" altLang="en-US"/>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851950"/>
            <a:ext cx="6548437" cy="418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49680" y="5279251"/>
            <a:ext cx="28765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7284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CN" b="1" dirty="0" smtClean="0">
                <a:solidFill>
                  <a:srgbClr val="FF0000"/>
                </a:solidFill>
                <a:latin typeface="Calibri Light" panose="020F0302020204030204" pitchFamily="34" charset="0"/>
                <a:ea typeface="宋体" panose="02010600030101010101" pitchFamily="2" charset="-122"/>
              </a:rPr>
              <a:t>SO2 </a:t>
            </a:r>
            <a:r>
              <a:rPr lang="en-US" altLang="zh-CN" b="1" dirty="0">
                <a:solidFill>
                  <a:srgbClr val="FF0000"/>
                </a:solidFill>
                <a:latin typeface="Calibri Light" panose="020F0302020204030204" pitchFamily="34" charset="0"/>
                <a:ea typeface="宋体" panose="02010600030101010101" pitchFamily="2" charset="-122"/>
              </a:rPr>
              <a:t>Analyzer </a:t>
            </a:r>
            <a:r>
              <a:rPr lang="en-US" altLang="zh-CN"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06EE8809-D4C5-4AA1-B62F-608385D713E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38</a:t>
            </a:fld>
            <a:endParaRPr lang="zh-HK" altLang="en-US"/>
          </a:p>
        </p:txBody>
      </p:sp>
      <p:sp>
        <p:nvSpPr>
          <p:cNvPr id="7" name="TextBox 3"/>
          <p:cNvSpPr txBox="1">
            <a:spLocks noChangeArrowheads="1"/>
          </p:cNvSpPr>
          <p:nvPr/>
        </p:nvSpPr>
        <p:spPr bwMode="auto">
          <a:xfrm>
            <a:off x="775763" y="1776412"/>
            <a:ext cx="274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400" dirty="0"/>
              <a:t>SO</a:t>
            </a:r>
            <a:r>
              <a:rPr lang="en-US" altLang="zh-HK" sz="1400" baseline="-25000" dirty="0"/>
              <a:t>2</a:t>
            </a:r>
            <a:r>
              <a:rPr lang="en-US" altLang="zh-HK" sz="1400" dirty="0"/>
              <a:t> Validation Template continued</a:t>
            </a:r>
          </a:p>
        </p:txBody>
      </p:sp>
      <p:pic>
        <p:nvPicPr>
          <p:cNvPr id="8"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5763" y="2233977"/>
            <a:ext cx="8596312" cy="213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5463" y="5830888"/>
            <a:ext cx="22098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99066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CN" b="1" dirty="0" smtClean="0">
                <a:solidFill>
                  <a:srgbClr val="FF0000"/>
                </a:solidFill>
                <a:latin typeface="Calibri Light" panose="020F0302020204030204" pitchFamily="34" charset="0"/>
                <a:ea typeface="宋体" panose="02010600030101010101" pitchFamily="2" charset="-122"/>
              </a:rPr>
              <a:t>NO2 </a:t>
            </a:r>
            <a:r>
              <a:rPr lang="en-US" altLang="zh-CN" b="1" dirty="0">
                <a:solidFill>
                  <a:srgbClr val="FF0000"/>
                </a:solidFill>
                <a:latin typeface="Calibri Light" panose="020F0302020204030204" pitchFamily="34" charset="0"/>
                <a:ea typeface="宋体" panose="02010600030101010101" pitchFamily="2" charset="-122"/>
              </a:rPr>
              <a:t>Analyzer </a:t>
            </a:r>
            <a:r>
              <a:rPr lang="en-US" altLang="zh-CN"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2892E9AA-C7D3-4507-B224-F652FDD510DA}"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39</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42" y="1761569"/>
            <a:ext cx="769302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39694" y="4964359"/>
            <a:ext cx="28765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97882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3611" y="609600"/>
            <a:ext cx="8660391" cy="629653"/>
          </a:xfrm>
        </p:spPr>
        <p:txBody>
          <a:bodyPr>
            <a:normAutofit fontScale="90000"/>
          </a:bodyPr>
          <a:lstStyle/>
          <a:p>
            <a:r>
              <a:rPr lang="en-US" altLang="zh-HK" sz="4000" b="1" dirty="0">
                <a:solidFill>
                  <a:schemeClr val="tx1"/>
                </a:solidFill>
              </a:rPr>
              <a:t>Air Quality Guidelines</a:t>
            </a:r>
            <a:r>
              <a:rPr lang="zh-TW" altLang="zh-HK" b="1" dirty="0">
                <a:solidFill>
                  <a:schemeClr val="tx1"/>
                </a:solidFill>
              </a:rPr>
              <a:t/>
            </a:r>
            <a:br>
              <a:rPr lang="zh-TW" altLang="zh-HK" b="1" dirty="0">
                <a:solidFill>
                  <a:schemeClr val="tx1"/>
                </a:solidFill>
              </a:rPr>
            </a:br>
            <a:endParaRPr lang="zh-HK" altLang="en-US" b="1" dirty="0">
              <a:solidFill>
                <a:schemeClr val="tx1"/>
              </a:solidFill>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038098459"/>
              </p:ext>
            </p:extLst>
          </p:nvPr>
        </p:nvGraphicFramePr>
        <p:xfrm>
          <a:off x="944479" y="1774660"/>
          <a:ext cx="6742989" cy="3029053"/>
        </p:xfrm>
        <a:graphic>
          <a:graphicData uri="http://schemas.openxmlformats.org/drawingml/2006/table">
            <a:tbl>
              <a:tblPr firstRow="1" firstCol="1" bandRow="1">
                <a:tableStyleId>{5C22544A-7EE6-4342-B048-85BDC9FD1C3A}</a:tableStyleId>
              </a:tblPr>
              <a:tblGrid>
                <a:gridCol w="2208859">
                  <a:extLst>
                    <a:ext uri="{9D8B030D-6E8A-4147-A177-3AD203B41FA5}">
                      <a16:colId xmlns:a16="http://schemas.microsoft.com/office/drawing/2014/main" xmlns="" val="20000"/>
                    </a:ext>
                  </a:extLst>
                </a:gridCol>
                <a:gridCol w="2267065">
                  <a:extLst>
                    <a:ext uri="{9D8B030D-6E8A-4147-A177-3AD203B41FA5}">
                      <a16:colId xmlns:a16="http://schemas.microsoft.com/office/drawing/2014/main" xmlns="" val="20001"/>
                    </a:ext>
                  </a:extLst>
                </a:gridCol>
                <a:gridCol w="2267065">
                  <a:extLst>
                    <a:ext uri="{9D8B030D-6E8A-4147-A177-3AD203B41FA5}">
                      <a16:colId xmlns:a16="http://schemas.microsoft.com/office/drawing/2014/main" xmlns="" val="20002"/>
                    </a:ext>
                  </a:extLst>
                </a:gridCol>
              </a:tblGrid>
              <a:tr h="989873">
                <a:tc rowSpan="2">
                  <a:txBody>
                    <a:bodyPr/>
                    <a:lstStyle/>
                    <a:p>
                      <a:pPr marL="342900" marR="15875" lvl="0" indent="-342900" algn="ctr">
                        <a:lnSpc>
                          <a:spcPct val="107000"/>
                        </a:lnSpc>
                        <a:spcAft>
                          <a:spcPts val="0"/>
                        </a:spcAft>
                        <a:buFont typeface="+mj-lt"/>
                        <a:buAutoNum type="arabicPeriod"/>
                        <a:tabLst>
                          <a:tab pos="2637155" algn="ctr"/>
                          <a:tab pos="5274310" algn="r"/>
                        </a:tabLst>
                      </a:pPr>
                      <a:r>
                        <a:rPr lang="en-US" sz="1000" kern="100" dirty="0">
                          <a:effectLst/>
                        </a:rPr>
                        <a:t>Air Pollutant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gridSpan="2">
                  <a:txBody>
                    <a:bodyPr/>
                    <a:lstStyle/>
                    <a:p>
                      <a:pPr marL="902335" marR="854075" algn="ctr">
                        <a:lnSpc>
                          <a:spcPct val="107000"/>
                        </a:lnSpc>
                        <a:spcAft>
                          <a:spcPts val="0"/>
                        </a:spcAft>
                      </a:pPr>
                      <a:r>
                        <a:rPr lang="en-US" sz="1200" kern="100">
                          <a:effectLst/>
                        </a:rPr>
                        <a:t>Maximum Concentration* Not to Be Exceeded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tc>
                <a:tc hMerge="1">
                  <a:txBody>
                    <a:bodyPr/>
                    <a:lstStyle/>
                    <a:p>
                      <a:endParaRPr lang="zh-HK" altLang="en-US"/>
                    </a:p>
                  </a:txBody>
                  <a:tcPr/>
                </a:tc>
                <a:extLst>
                  <a:ext uri="{0D108BD9-81ED-4DB2-BD59-A6C34878D82A}">
                    <a16:rowId xmlns:a16="http://schemas.microsoft.com/office/drawing/2014/main" xmlns="" val="10000"/>
                  </a:ext>
                </a:extLst>
              </a:tr>
              <a:tr h="712421">
                <a:tc vMerge="1">
                  <a:txBody>
                    <a:bodyPr/>
                    <a:lstStyle/>
                    <a:p>
                      <a:endParaRPr lang="zh-HK" altLang="en-US"/>
                    </a:p>
                  </a:txBody>
                  <a:tcPr/>
                </a:tc>
                <a:tc>
                  <a:txBody>
                    <a:bodyPr/>
                    <a:lstStyle/>
                    <a:p>
                      <a:pPr marR="10160" algn="ctr">
                        <a:lnSpc>
                          <a:spcPct val="107000"/>
                        </a:lnSpc>
                        <a:spcAft>
                          <a:spcPts val="0"/>
                        </a:spcAft>
                      </a:pPr>
                      <a:r>
                        <a:rPr lang="en-US" sz="1200" kern="100">
                          <a:effectLst/>
                        </a:rPr>
                        <a:t>1-Hour Average (μg/m ) </a:t>
                      </a:r>
                      <a:r>
                        <a:rPr lang="en-US" sz="1100" kern="100" baseline="30000">
                          <a:effectLst/>
                        </a:rPr>
                        <a:t>3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ctr"/>
                </a:tc>
                <a:tc>
                  <a:txBody>
                    <a:bodyPr/>
                    <a:lstStyle/>
                    <a:p>
                      <a:pPr marL="13970" algn="ctr">
                        <a:lnSpc>
                          <a:spcPct val="107000"/>
                        </a:lnSpc>
                        <a:spcAft>
                          <a:spcPts val="0"/>
                        </a:spcAft>
                      </a:pPr>
                      <a:r>
                        <a:rPr lang="en-US" sz="1200" kern="100">
                          <a:effectLst/>
                        </a:rPr>
                        <a:t>5-Minute Average (μg/m ) </a:t>
                      </a:r>
                      <a:r>
                        <a:rPr lang="en-US" sz="1100" kern="100" baseline="30000">
                          <a:effectLst/>
                        </a:rPr>
                        <a:t>3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ctr"/>
                </a:tc>
                <a:extLst>
                  <a:ext uri="{0D108BD9-81ED-4DB2-BD59-A6C34878D82A}">
                    <a16:rowId xmlns:a16="http://schemas.microsoft.com/office/drawing/2014/main" xmlns="" val="10001"/>
                  </a:ext>
                </a:extLst>
              </a:tr>
              <a:tr h="442253">
                <a:tc>
                  <a:txBody>
                    <a:bodyPr/>
                    <a:lstStyle/>
                    <a:p>
                      <a:pPr>
                        <a:lnSpc>
                          <a:spcPct val="107000"/>
                        </a:lnSpc>
                        <a:spcAft>
                          <a:spcPts val="0"/>
                        </a:spcAft>
                      </a:pPr>
                      <a:r>
                        <a:rPr lang="en-US" sz="1200" kern="100">
                          <a:effectLst/>
                        </a:rPr>
                        <a:t>Carbon monoxide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a:txBody>
                    <a:bodyPr/>
                    <a:lstStyle/>
                    <a:p>
                      <a:pPr marR="12065" algn="ctr">
                        <a:lnSpc>
                          <a:spcPct val="107000"/>
                        </a:lnSpc>
                        <a:spcAft>
                          <a:spcPts val="0"/>
                        </a:spcAft>
                      </a:pPr>
                      <a:r>
                        <a:rPr lang="en-US" sz="1200" kern="100">
                          <a:effectLst/>
                        </a:rPr>
                        <a:t>30,000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a:txBody>
                    <a:bodyPr/>
                    <a:lstStyle/>
                    <a:p>
                      <a:pPr marL="13335" algn="ctr">
                        <a:lnSpc>
                          <a:spcPct val="107000"/>
                        </a:lnSpc>
                        <a:spcAft>
                          <a:spcPts val="0"/>
                        </a:spcAft>
                      </a:pPr>
                      <a:r>
                        <a:rPr lang="en-US" sz="1200" kern="100">
                          <a:effectLst/>
                        </a:rPr>
                        <a:t>115,000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extLst>
                  <a:ext uri="{0D108BD9-81ED-4DB2-BD59-A6C34878D82A}">
                    <a16:rowId xmlns:a16="http://schemas.microsoft.com/office/drawing/2014/main" xmlns="" val="10002"/>
                  </a:ext>
                </a:extLst>
              </a:tr>
              <a:tr h="442253">
                <a:tc>
                  <a:txBody>
                    <a:bodyPr/>
                    <a:lstStyle/>
                    <a:p>
                      <a:pPr>
                        <a:lnSpc>
                          <a:spcPct val="107000"/>
                        </a:lnSpc>
                        <a:spcAft>
                          <a:spcPts val="0"/>
                        </a:spcAft>
                      </a:pPr>
                      <a:r>
                        <a:rPr lang="en-US" sz="1200" kern="100">
                          <a:effectLst/>
                        </a:rPr>
                        <a:t>Sulphur dioxide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a:txBody>
                    <a:bodyPr/>
                    <a:lstStyle/>
                    <a:p>
                      <a:pPr marR="10795" algn="ctr">
                        <a:lnSpc>
                          <a:spcPct val="107000"/>
                        </a:lnSpc>
                        <a:spcAft>
                          <a:spcPts val="0"/>
                        </a:spcAft>
                      </a:pPr>
                      <a:r>
                        <a:rPr lang="en-US" sz="1200" kern="100">
                          <a:effectLst/>
                        </a:rPr>
                        <a:t>800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a:txBody>
                    <a:bodyPr/>
                    <a:lstStyle/>
                    <a:p>
                      <a:pPr marL="13970" algn="ctr">
                        <a:lnSpc>
                          <a:spcPct val="107000"/>
                        </a:lnSpc>
                        <a:spcAft>
                          <a:spcPts val="0"/>
                        </a:spcAft>
                      </a:pPr>
                      <a:r>
                        <a:rPr lang="en-US" sz="1200" kern="100">
                          <a:effectLst/>
                        </a:rPr>
                        <a:t>1,000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extLst>
                  <a:ext uri="{0D108BD9-81ED-4DB2-BD59-A6C34878D82A}">
                    <a16:rowId xmlns:a16="http://schemas.microsoft.com/office/drawing/2014/main" xmlns="" val="10003"/>
                  </a:ext>
                </a:extLst>
              </a:tr>
              <a:tr h="442253">
                <a:tc>
                  <a:txBody>
                    <a:bodyPr/>
                    <a:lstStyle/>
                    <a:p>
                      <a:pPr>
                        <a:lnSpc>
                          <a:spcPct val="107000"/>
                        </a:lnSpc>
                        <a:spcAft>
                          <a:spcPts val="0"/>
                        </a:spcAft>
                      </a:pPr>
                      <a:r>
                        <a:rPr lang="en-US" sz="1200" kern="100">
                          <a:effectLst/>
                        </a:rPr>
                        <a:t>Nitrogen dioxide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a:txBody>
                    <a:bodyPr/>
                    <a:lstStyle/>
                    <a:p>
                      <a:pPr marR="12065" algn="ctr">
                        <a:lnSpc>
                          <a:spcPct val="107000"/>
                        </a:lnSpc>
                        <a:spcAft>
                          <a:spcPts val="0"/>
                        </a:spcAft>
                      </a:pPr>
                      <a:r>
                        <a:rPr lang="en-US" sz="1200" kern="100">
                          <a:effectLst/>
                        </a:rPr>
                        <a:t>300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tc>
                  <a:txBody>
                    <a:bodyPr/>
                    <a:lstStyle/>
                    <a:p>
                      <a:pPr marL="13335" algn="ctr">
                        <a:lnSpc>
                          <a:spcPct val="107000"/>
                        </a:lnSpc>
                        <a:spcAft>
                          <a:spcPts val="0"/>
                        </a:spcAft>
                      </a:pPr>
                      <a:r>
                        <a:rPr lang="en-US" sz="1200" kern="100" dirty="0">
                          <a:effectLst/>
                        </a:rPr>
                        <a:t>1,800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3500" marR="73025" marT="102235" marB="27940" anchor="b"/>
                </a:tc>
                <a:extLst>
                  <a:ext uri="{0D108BD9-81ED-4DB2-BD59-A6C34878D82A}">
                    <a16:rowId xmlns:a16="http://schemas.microsoft.com/office/drawing/2014/main" xmlns="" val="10004"/>
                  </a:ext>
                </a:extLst>
              </a:tr>
            </a:tbl>
          </a:graphicData>
        </a:graphic>
      </p:graphicFrame>
      <p:sp>
        <p:nvSpPr>
          <p:cNvPr id="3" name="日期版面配置區 2"/>
          <p:cNvSpPr>
            <a:spLocks noGrp="1"/>
          </p:cNvSpPr>
          <p:nvPr>
            <p:ph type="dt" sz="half" idx="10"/>
          </p:nvPr>
        </p:nvSpPr>
        <p:spPr/>
        <p:txBody>
          <a:bodyPr/>
          <a:lstStyle/>
          <a:p>
            <a:fld id="{A3D4EDF1-2CEF-41EC-981F-8345BAA04496}" type="datetime1">
              <a:rPr lang="zh-HK" altLang="en-US" smtClean="0"/>
              <a:t>22/9/2024</a:t>
            </a:fld>
            <a:endParaRPr lang="zh-HK" altLang="en-US" dirty="0"/>
          </a:p>
        </p:txBody>
      </p:sp>
      <p:sp>
        <p:nvSpPr>
          <p:cNvPr id="6" name="文字方塊 5"/>
          <p:cNvSpPr txBox="1"/>
          <p:nvPr/>
        </p:nvSpPr>
        <p:spPr>
          <a:xfrm>
            <a:off x="944479" y="5029200"/>
            <a:ext cx="6785810" cy="646331"/>
          </a:xfrm>
          <a:prstGeom prst="rect">
            <a:avLst/>
          </a:prstGeom>
          <a:noFill/>
        </p:spPr>
        <p:txBody>
          <a:bodyPr wrap="square" rtlCol="0">
            <a:spAutoFit/>
          </a:bodyPr>
          <a:lstStyle/>
          <a:p>
            <a:r>
              <a:rPr lang="en-US" altLang="zh-HK" dirty="0"/>
              <a:t>* Expressed at the reference condition of 25°C and 101.325kPa (one atmosphere)</a:t>
            </a:r>
            <a:endParaRPr lang="zh-HK" altLang="en-US" dirty="0"/>
          </a:p>
        </p:txBody>
      </p:sp>
      <p:sp>
        <p:nvSpPr>
          <p:cNvPr id="5" name="頁尾版面配置區 4"/>
          <p:cNvSpPr>
            <a:spLocks noGrp="1"/>
          </p:cNvSpPr>
          <p:nvPr>
            <p:ph type="ftr" sz="quarter" idx="11"/>
          </p:nvPr>
        </p:nvSpPr>
        <p:spPr/>
        <p:txBody>
          <a:bodyPr/>
          <a:lstStyle/>
          <a:p>
            <a:r>
              <a:rPr lang="en-US" altLang="zh-HK" dirty="0"/>
              <a:t>Prepared by Tam Tung Yau</a:t>
            </a:r>
            <a:endParaRPr lang="zh-HK" altLang="en-US" dirty="0"/>
          </a:p>
        </p:txBody>
      </p:sp>
      <p:sp>
        <p:nvSpPr>
          <p:cNvPr id="7" name="投影片編號版面配置區 6"/>
          <p:cNvSpPr>
            <a:spLocks noGrp="1"/>
          </p:cNvSpPr>
          <p:nvPr>
            <p:ph type="sldNum" sz="quarter" idx="12"/>
          </p:nvPr>
        </p:nvSpPr>
        <p:spPr/>
        <p:txBody>
          <a:bodyPr/>
          <a:lstStyle/>
          <a:p>
            <a:fld id="{C5E5715F-BAB9-4595-AF68-C3841EC708BE}" type="slidenum">
              <a:rPr lang="zh-HK" altLang="en-US" smtClean="0"/>
              <a:t>4</a:t>
            </a:fld>
            <a:endParaRPr lang="zh-HK" altLang="en-US"/>
          </a:p>
        </p:txBody>
      </p:sp>
    </p:spTree>
    <p:extLst>
      <p:ext uri="{BB962C8B-B14F-4D97-AF65-F5344CB8AC3E}">
        <p14:creationId xmlns:p14="http://schemas.microsoft.com/office/powerpoint/2010/main" val="66150727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CN" sz="4000" b="1" dirty="0" smtClean="0">
                <a:solidFill>
                  <a:srgbClr val="FF0000"/>
                </a:solidFill>
                <a:latin typeface="Calibri Light" panose="020F0302020204030204" pitchFamily="34" charset="0"/>
                <a:ea typeface="宋体" panose="02010600030101010101" pitchFamily="2" charset="-122"/>
              </a:rPr>
              <a:t>NO2 </a:t>
            </a:r>
            <a:r>
              <a:rPr lang="en-US" altLang="zh-CN" sz="4000" b="1" dirty="0">
                <a:solidFill>
                  <a:srgbClr val="FF0000"/>
                </a:solidFill>
                <a:latin typeface="Calibri Light" panose="020F0302020204030204" pitchFamily="34" charset="0"/>
                <a:ea typeface="宋体" panose="02010600030101010101" pitchFamily="2" charset="-122"/>
              </a:rPr>
              <a:t>Analyzer </a:t>
            </a:r>
            <a:r>
              <a:rPr lang="en-US" altLang="zh-CN" sz="4000"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latin typeface="Calibri Light" panose="020F0302020204030204" pitchFamily="34" charset="0"/>
                <a:ea typeface="宋体" panose="02010600030101010101" pitchFamily="2" charset="-122"/>
              </a:rPr>
              <a:t/>
            </a:r>
            <a:br>
              <a:rPr lang="zh-CN" altLang="en-US" b="1" dirty="0">
                <a:latin typeface="Calibri Light" panose="020F0302020204030204" pitchFamily="34" charset="0"/>
                <a:ea typeface="宋体" panose="02010600030101010101" pitchFamily="2" charset="-122"/>
              </a:rPr>
            </a:br>
            <a:endParaRPr lang="zh-HK" altLang="en-US" dirty="0"/>
          </a:p>
        </p:txBody>
      </p:sp>
      <p:sp>
        <p:nvSpPr>
          <p:cNvPr id="4" name="日期版面配置區 3"/>
          <p:cNvSpPr>
            <a:spLocks noGrp="1"/>
          </p:cNvSpPr>
          <p:nvPr>
            <p:ph type="dt" sz="half" idx="10"/>
          </p:nvPr>
        </p:nvSpPr>
        <p:spPr/>
        <p:txBody>
          <a:bodyPr/>
          <a:lstStyle/>
          <a:p>
            <a:fld id="{0FA92847-033A-4B35-B78E-96E3FD533A86}"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40</a:t>
            </a:fld>
            <a:endParaRPr lang="zh-HK" altLang="en-US"/>
          </a:p>
        </p:txBody>
      </p:sp>
      <p:sp>
        <p:nvSpPr>
          <p:cNvPr id="7" name="TextBox 2"/>
          <p:cNvSpPr txBox="1">
            <a:spLocks noChangeArrowheads="1"/>
          </p:cNvSpPr>
          <p:nvPr/>
        </p:nvSpPr>
        <p:spPr bwMode="auto">
          <a:xfrm>
            <a:off x="677334" y="1739107"/>
            <a:ext cx="32654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400"/>
              <a:t>NO</a:t>
            </a:r>
            <a:r>
              <a:rPr lang="en-US" altLang="zh-HK" sz="1400" baseline="-25000"/>
              <a:t>2</a:t>
            </a:r>
            <a:r>
              <a:rPr lang="en-US" altLang="zh-HK" sz="1400"/>
              <a:t> Validation Template continued</a:t>
            </a:r>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418" y="2202766"/>
            <a:ext cx="8596312" cy="21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853" y="4714643"/>
            <a:ext cx="27082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8209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427931"/>
            <a:ext cx="8596668" cy="1320800"/>
          </a:xfrm>
        </p:spPr>
        <p:txBody>
          <a:bodyPr>
            <a:noAutofit/>
          </a:bodyPr>
          <a:lstStyle/>
          <a:p>
            <a:r>
              <a:rPr lang="en-US" altLang="zh-CN" b="1" dirty="0">
                <a:solidFill>
                  <a:srgbClr val="FF0000"/>
                </a:solidFill>
                <a:latin typeface="Calibri Light" panose="020F0302020204030204" pitchFamily="34" charset="0"/>
                <a:ea typeface="宋体" panose="02010600030101010101" pitchFamily="2" charset="-122"/>
              </a:rPr>
              <a:t>CO Analyzer </a:t>
            </a:r>
            <a:r>
              <a:rPr lang="en-US" altLang="zh-CN"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31E9F62F-7333-4E88-9E62-3139B21C508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41</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42" y="1591931"/>
            <a:ext cx="7693025"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21362" y="5103639"/>
            <a:ext cx="28765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513322"/>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CN" b="1" dirty="0">
                <a:solidFill>
                  <a:srgbClr val="FF0000"/>
                </a:solidFill>
                <a:latin typeface="Calibri Light" panose="020F0302020204030204" pitchFamily="34" charset="0"/>
                <a:ea typeface="宋体" panose="02010600030101010101" pitchFamily="2" charset="-122"/>
              </a:rPr>
              <a:t>CO Analyzer </a:t>
            </a:r>
            <a:r>
              <a:rPr lang="en-US" altLang="zh-CN"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solidFill>
                  <a:schemeClr val="tx1"/>
                </a:solidFill>
                <a:latin typeface="Calibri Light" panose="020F0302020204030204" pitchFamily="34" charset="0"/>
                <a:ea typeface="宋体" panose="02010600030101010101" pitchFamily="2" charset="-122"/>
              </a:rPr>
              <a:t/>
            </a:r>
            <a:br>
              <a:rPr lang="zh-CN" altLang="en-US" b="1" dirty="0">
                <a:solidFill>
                  <a:schemeClr val="tx1"/>
                </a:solidFill>
                <a:latin typeface="Calibri Light" panose="020F0302020204030204" pitchFamily="34" charset="0"/>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A66FABFA-967F-4C13-853A-8C92027CFAD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42</a:t>
            </a:fld>
            <a:endParaRPr lang="zh-HK" altLang="en-US"/>
          </a:p>
        </p:txBody>
      </p:sp>
      <p:sp>
        <p:nvSpPr>
          <p:cNvPr id="7" name="TextBox 1"/>
          <p:cNvSpPr txBox="1">
            <a:spLocks noChangeArrowheads="1"/>
          </p:cNvSpPr>
          <p:nvPr/>
        </p:nvSpPr>
        <p:spPr bwMode="auto">
          <a:xfrm>
            <a:off x="677334" y="1737519"/>
            <a:ext cx="354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400" dirty="0"/>
              <a:t>CO Validation Template continued</a:t>
            </a:r>
          </a:p>
        </p:txBody>
      </p:sp>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2364" y="2189508"/>
            <a:ext cx="8596312" cy="173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946" y="4593773"/>
            <a:ext cx="22098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877806"/>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016" y="285881"/>
            <a:ext cx="8596668" cy="1320800"/>
          </a:xfrm>
        </p:spPr>
        <p:txBody>
          <a:bodyPr>
            <a:normAutofit fontScale="90000"/>
          </a:bodyPr>
          <a:lstStyle/>
          <a:p>
            <a:r>
              <a:rPr lang="en-US" altLang="zh-CN" sz="4000" b="1" dirty="0" smtClean="0">
                <a:solidFill>
                  <a:schemeClr val="tx1"/>
                </a:solidFill>
                <a:latin typeface="Calibri Light" panose="020F0302020204030204" pitchFamily="34" charset="0"/>
                <a:ea typeface="宋体" panose="02010600030101010101" pitchFamily="2" charset="-122"/>
              </a:rPr>
              <a:t>Analyzer </a:t>
            </a:r>
            <a:r>
              <a:rPr lang="en-US" altLang="zh-CN" sz="4000" b="1" dirty="0">
                <a:solidFill>
                  <a:schemeClr val="tx1"/>
                </a:solidFill>
                <a:latin typeface="Calibri Light" panose="020F0302020204030204" pitchFamily="34" charset="0"/>
                <a:ea typeface="宋体" panose="02010600030101010101" pitchFamily="2" charset="-122"/>
              </a:rPr>
              <a:t>Theory of Operation: Gas Filter Correlation</a:t>
            </a:r>
            <a:r>
              <a:rPr lang="zh-CN" altLang="en-US" b="1" dirty="0">
                <a:latin typeface="Calibri Light" panose="020F0302020204030204" pitchFamily="34" charset="0"/>
                <a:ea typeface="宋体" panose="02010600030101010101" pitchFamily="2" charset="-122"/>
              </a:rPr>
              <a:t/>
            </a:r>
            <a:br>
              <a:rPr lang="zh-CN" altLang="en-US" b="1" dirty="0">
                <a:latin typeface="Calibri Light" panose="020F0302020204030204" pitchFamily="34" charset="0"/>
                <a:ea typeface="宋体" panose="02010600030101010101" pitchFamily="2" charset="-122"/>
              </a:rPr>
            </a:br>
            <a:endParaRPr lang="zh-HK" altLang="en-US" dirty="0"/>
          </a:p>
        </p:txBody>
      </p:sp>
      <p:sp>
        <p:nvSpPr>
          <p:cNvPr id="4" name="日期版面配置區 3"/>
          <p:cNvSpPr>
            <a:spLocks noGrp="1"/>
          </p:cNvSpPr>
          <p:nvPr>
            <p:ph type="dt" sz="half" idx="10"/>
          </p:nvPr>
        </p:nvSpPr>
        <p:spPr/>
        <p:txBody>
          <a:bodyPr/>
          <a:lstStyle/>
          <a:p>
            <a:fld id="{3C14DE76-8AEB-4767-8C6C-0E1270E1828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43</a:t>
            </a:fld>
            <a:endParaRPr lang="zh-HK" altLang="en-US"/>
          </a:p>
        </p:txBody>
      </p:sp>
      <p:sp>
        <p:nvSpPr>
          <p:cNvPr id="7" name="Rectangle 50"/>
          <p:cNvSpPr/>
          <p:nvPr/>
        </p:nvSpPr>
        <p:spPr>
          <a:xfrm rot="5400000">
            <a:off x="8703469" y="4133057"/>
            <a:ext cx="2578100" cy="1571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5"/>
          <p:cNvSpPr/>
          <p:nvPr/>
        </p:nvSpPr>
        <p:spPr>
          <a:xfrm>
            <a:off x="2163763" y="2700338"/>
            <a:ext cx="1339850" cy="515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Calibrator</a:t>
            </a:r>
          </a:p>
        </p:txBody>
      </p:sp>
      <p:sp>
        <p:nvSpPr>
          <p:cNvPr id="9" name="Rectangle 6"/>
          <p:cNvSpPr/>
          <p:nvPr/>
        </p:nvSpPr>
        <p:spPr>
          <a:xfrm>
            <a:off x="4132263" y="4314825"/>
            <a:ext cx="1422400" cy="51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Analyzer</a:t>
            </a:r>
          </a:p>
        </p:txBody>
      </p:sp>
      <p:sp>
        <p:nvSpPr>
          <p:cNvPr id="10" name="Rectangle 9"/>
          <p:cNvSpPr/>
          <p:nvPr/>
        </p:nvSpPr>
        <p:spPr>
          <a:xfrm>
            <a:off x="6264275" y="4314825"/>
            <a:ext cx="1420813" cy="51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Analyzer</a:t>
            </a:r>
          </a:p>
        </p:txBody>
      </p:sp>
      <p:sp>
        <p:nvSpPr>
          <p:cNvPr id="11" name="Rectangle 10"/>
          <p:cNvSpPr/>
          <p:nvPr/>
        </p:nvSpPr>
        <p:spPr>
          <a:xfrm>
            <a:off x="8461375" y="4325938"/>
            <a:ext cx="142240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Analyzer</a:t>
            </a:r>
          </a:p>
        </p:txBody>
      </p:sp>
      <p:sp>
        <p:nvSpPr>
          <p:cNvPr id="12" name="Rectangle 11"/>
          <p:cNvSpPr/>
          <p:nvPr/>
        </p:nvSpPr>
        <p:spPr>
          <a:xfrm>
            <a:off x="3481388" y="2921000"/>
            <a:ext cx="1087437" cy="128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p:cNvSpPr/>
          <p:nvPr/>
        </p:nvSpPr>
        <p:spPr>
          <a:xfrm>
            <a:off x="4951413" y="2917825"/>
            <a:ext cx="1830387" cy="128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p:cNvSpPr/>
          <p:nvPr/>
        </p:nvSpPr>
        <p:spPr>
          <a:xfrm>
            <a:off x="7170738" y="2913063"/>
            <a:ext cx="1741487" cy="13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5"/>
          <p:cNvSpPr/>
          <p:nvPr/>
        </p:nvSpPr>
        <p:spPr>
          <a:xfrm rot="5400000">
            <a:off x="4147344" y="3667919"/>
            <a:ext cx="1203325" cy="1666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6"/>
          <p:cNvSpPr/>
          <p:nvPr/>
        </p:nvSpPr>
        <p:spPr>
          <a:xfrm rot="5400000">
            <a:off x="6365875" y="3659188"/>
            <a:ext cx="1203325" cy="168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7"/>
          <p:cNvSpPr/>
          <p:nvPr/>
        </p:nvSpPr>
        <p:spPr>
          <a:xfrm rot="5400000">
            <a:off x="8497094" y="3667919"/>
            <a:ext cx="1203325" cy="1666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8" name="Group 20"/>
          <p:cNvGrpSpPr>
            <a:grpSpLocks/>
          </p:cNvGrpSpPr>
          <p:nvPr/>
        </p:nvGrpSpPr>
        <p:grpSpPr bwMode="auto">
          <a:xfrm>
            <a:off x="4424363" y="2886075"/>
            <a:ext cx="604837" cy="420688"/>
            <a:chOff x="1211855" y="3888954"/>
            <a:chExt cx="550844" cy="495759"/>
          </a:xfrm>
        </p:grpSpPr>
        <p:sp>
          <p:nvSpPr>
            <p:cNvPr id="19" name="Rectangle 18"/>
            <p:cNvSpPr/>
            <p:nvPr/>
          </p:nvSpPr>
          <p:spPr>
            <a:xfrm>
              <a:off x="1211855" y="3888954"/>
              <a:ext cx="550844" cy="209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p:cNvSpPr/>
            <p:nvPr/>
          </p:nvSpPr>
          <p:spPr>
            <a:xfrm rot="5400000">
              <a:off x="1379115" y="4155827"/>
              <a:ext cx="271265" cy="186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 name="Group 21"/>
          <p:cNvGrpSpPr>
            <a:grpSpLocks/>
          </p:cNvGrpSpPr>
          <p:nvPr/>
        </p:nvGrpSpPr>
        <p:grpSpPr bwMode="auto">
          <a:xfrm>
            <a:off x="6638925" y="2884488"/>
            <a:ext cx="604838" cy="420687"/>
            <a:chOff x="1211855" y="3888954"/>
            <a:chExt cx="550844" cy="495759"/>
          </a:xfrm>
        </p:grpSpPr>
        <p:sp>
          <p:nvSpPr>
            <p:cNvPr id="22" name="Rectangle 22"/>
            <p:cNvSpPr/>
            <p:nvPr/>
          </p:nvSpPr>
          <p:spPr>
            <a:xfrm>
              <a:off x="1211855" y="3888954"/>
              <a:ext cx="550844" cy="209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3"/>
            <p:cNvSpPr/>
            <p:nvPr/>
          </p:nvSpPr>
          <p:spPr>
            <a:xfrm rot="5400000">
              <a:off x="1379115" y="4155828"/>
              <a:ext cx="271264" cy="186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4" name="Group 24"/>
          <p:cNvGrpSpPr>
            <a:grpSpLocks/>
          </p:cNvGrpSpPr>
          <p:nvPr/>
        </p:nvGrpSpPr>
        <p:grpSpPr bwMode="auto">
          <a:xfrm>
            <a:off x="8759825" y="2882900"/>
            <a:ext cx="603250" cy="420688"/>
            <a:chOff x="1211855" y="3888954"/>
            <a:chExt cx="550844" cy="495759"/>
          </a:xfrm>
        </p:grpSpPr>
        <p:sp>
          <p:nvSpPr>
            <p:cNvPr id="25" name="Rectangle 25"/>
            <p:cNvSpPr/>
            <p:nvPr/>
          </p:nvSpPr>
          <p:spPr>
            <a:xfrm>
              <a:off x="1211855" y="3888954"/>
              <a:ext cx="550844" cy="209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6"/>
            <p:cNvSpPr/>
            <p:nvPr/>
          </p:nvSpPr>
          <p:spPr>
            <a:xfrm rot="5400000">
              <a:off x="1379912" y="4155582"/>
              <a:ext cx="271265" cy="186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7" name="TextBox 27"/>
          <p:cNvSpPr txBox="1">
            <a:spLocks noChangeArrowheads="1"/>
          </p:cNvSpPr>
          <p:nvPr/>
        </p:nvSpPr>
        <p:spPr bwMode="auto">
          <a:xfrm>
            <a:off x="9318625" y="2554288"/>
            <a:ext cx="709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Vent</a:t>
            </a:r>
          </a:p>
        </p:txBody>
      </p:sp>
      <p:sp>
        <p:nvSpPr>
          <p:cNvPr id="28" name="Rectangle 30"/>
          <p:cNvSpPr/>
          <p:nvPr/>
        </p:nvSpPr>
        <p:spPr>
          <a:xfrm>
            <a:off x="2127250" y="1674813"/>
            <a:ext cx="1338263"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Zero Air</a:t>
            </a:r>
          </a:p>
        </p:txBody>
      </p:sp>
      <p:grpSp>
        <p:nvGrpSpPr>
          <p:cNvPr id="29" name="Group 40"/>
          <p:cNvGrpSpPr>
            <a:grpSpLocks/>
          </p:cNvGrpSpPr>
          <p:nvPr/>
        </p:nvGrpSpPr>
        <p:grpSpPr bwMode="auto">
          <a:xfrm>
            <a:off x="2579688" y="3824288"/>
            <a:ext cx="719137" cy="1481137"/>
            <a:chOff x="699614" y="4560983"/>
            <a:chExt cx="655461" cy="1745899"/>
          </a:xfrm>
        </p:grpSpPr>
        <p:sp>
          <p:nvSpPr>
            <p:cNvPr id="30" name="Rectangle 32"/>
            <p:cNvSpPr/>
            <p:nvPr/>
          </p:nvSpPr>
          <p:spPr>
            <a:xfrm>
              <a:off x="1078711" y="4560983"/>
              <a:ext cx="111414" cy="220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33"/>
            <p:cNvSpPr/>
            <p:nvPr/>
          </p:nvSpPr>
          <p:spPr>
            <a:xfrm>
              <a:off x="912282" y="4803787"/>
              <a:ext cx="442793" cy="1503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eaLnBrk="1" fontAlgn="auto" hangingPunct="1">
                <a:spcBef>
                  <a:spcPts val="0"/>
                </a:spcBef>
                <a:spcAft>
                  <a:spcPts val="0"/>
                </a:spcAft>
                <a:defRPr/>
              </a:pPr>
              <a:r>
                <a:rPr lang="en-US" sz="1000" dirty="0"/>
                <a:t>Cal Bottle</a:t>
              </a:r>
            </a:p>
          </p:txBody>
        </p:sp>
        <p:grpSp>
          <p:nvGrpSpPr>
            <p:cNvPr id="32" name="Group 39"/>
            <p:cNvGrpSpPr>
              <a:grpSpLocks/>
            </p:cNvGrpSpPr>
            <p:nvPr/>
          </p:nvGrpSpPr>
          <p:grpSpPr bwMode="auto">
            <a:xfrm>
              <a:off x="699614" y="4618708"/>
              <a:ext cx="381475" cy="124800"/>
              <a:chOff x="2485551" y="5528345"/>
              <a:chExt cx="381475" cy="124800"/>
            </a:xfrm>
          </p:grpSpPr>
          <p:sp>
            <p:nvSpPr>
              <p:cNvPr id="33" name="Oval 34"/>
              <p:cNvSpPr/>
              <p:nvPr/>
            </p:nvSpPr>
            <p:spPr>
              <a:xfrm>
                <a:off x="2543428" y="5530501"/>
                <a:ext cx="120095" cy="123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Oval 35"/>
              <p:cNvSpPr/>
              <p:nvPr/>
            </p:nvSpPr>
            <p:spPr>
              <a:xfrm>
                <a:off x="2691016" y="5528629"/>
                <a:ext cx="120095" cy="121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Rectangle 36"/>
              <p:cNvSpPr/>
              <p:nvPr/>
            </p:nvSpPr>
            <p:spPr>
              <a:xfrm>
                <a:off x="2819793" y="5549214"/>
                <a:ext cx="47749" cy="56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7"/>
              <p:cNvSpPr/>
              <p:nvPr/>
            </p:nvSpPr>
            <p:spPr>
              <a:xfrm>
                <a:off x="2485551" y="5558570"/>
                <a:ext cx="47748" cy="58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8"/>
              <p:cNvSpPr/>
              <p:nvPr/>
            </p:nvSpPr>
            <p:spPr>
              <a:xfrm>
                <a:off x="2653395" y="5552956"/>
                <a:ext cx="49196" cy="58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38" name="L-Shape 41"/>
          <p:cNvSpPr/>
          <p:nvPr/>
        </p:nvSpPr>
        <p:spPr>
          <a:xfrm>
            <a:off x="2338388" y="3867150"/>
            <a:ext cx="230187" cy="65088"/>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Rectangle 42"/>
          <p:cNvSpPr/>
          <p:nvPr/>
        </p:nvSpPr>
        <p:spPr>
          <a:xfrm>
            <a:off x="2333625" y="3216275"/>
            <a:ext cx="57150" cy="666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Rectangle 44"/>
          <p:cNvSpPr/>
          <p:nvPr/>
        </p:nvSpPr>
        <p:spPr>
          <a:xfrm rot="5400000">
            <a:off x="4540250" y="5026026"/>
            <a:ext cx="625475" cy="171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Rectangle 46"/>
          <p:cNvSpPr/>
          <p:nvPr/>
        </p:nvSpPr>
        <p:spPr>
          <a:xfrm>
            <a:off x="4344988" y="5399088"/>
            <a:ext cx="6297612" cy="4032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7"/>
          <p:cNvSpPr/>
          <p:nvPr/>
        </p:nvSpPr>
        <p:spPr>
          <a:xfrm rot="5400000">
            <a:off x="6647656" y="5042695"/>
            <a:ext cx="625475" cy="1698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Rectangle 48"/>
          <p:cNvSpPr/>
          <p:nvPr/>
        </p:nvSpPr>
        <p:spPr>
          <a:xfrm rot="5400000">
            <a:off x="8861425" y="5032375"/>
            <a:ext cx="627063" cy="1698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TextBox 49"/>
          <p:cNvSpPr txBox="1">
            <a:spLocks noChangeArrowheads="1"/>
          </p:cNvSpPr>
          <p:nvPr/>
        </p:nvSpPr>
        <p:spPr bwMode="auto">
          <a:xfrm>
            <a:off x="6142038" y="5497513"/>
            <a:ext cx="214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Exhaust manifold</a:t>
            </a:r>
          </a:p>
        </p:txBody>
      </p:sp>
      <p:sp>
        <p:nvSpPr>
          <p:cNvPr id="45" name="TextBox 51"/>
          <p:cNvSpPr txBox="1">
            <a:spLocks noChangeArrowheads="1"/>
          </p:cNvSpPr>
          <p:nvPr/>
        </p:nvSpPr>
        <p:spPr bwMode="auto">
          <a:xfrm>
            <a:off x="5156200" y="3371850"/>
            <a:ext cx="1682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Cal gas</a:t>
            </a:r>
          </a:p>
          <a:p>
            <a:pP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must pass through  filter</a:t>
            </a:r>
          </a:p>
        </p:txBody>
      </p:sp>
      <p:sp>
        <p:nvSpPr>
          <p:cNvPr id="46" name="L-Shape 52"/>
          <p:cNvSpPr/>
          <p:nvPr/>
        </p:nvSpPr>
        <p:spPr>
          <a:xfrm rot="10800000">
            <a:off x="10113963" y="5403850"/>
            <a:ext cx="1076325" cy="793750"/>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7" name="Straight Connector 54"/>
          <p:cNvCxnSpPr>
            <a:endCxn id="49" idx="2"/>
          </p:cNvCxnSpPr>
          <p:nvPr/>
        </p:nvCxnSpPr>
        <p:spPr>
          <a:xfrm flipH="1" flipV="1">
            <a:off x="10588625" y="1612900"/>
            <a:ext cx="7938" cy="44862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55"/>
          <p:cNvCxnSpPr>
            <a:endCxn id="49" idx="2"/>
          </p:cNvCxnSpPr>
          <p:nvPr/>
        </p:nvCxnSpPr>
        <p:spPr>
          <a:xfrm flipH="1" flipV="1">
            <a:off x="10588625" y="1612900"/>
            <a:ext cx="23813" cy="4476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9" name="TextBox 56"/>
          <p:cNvSpPr txBox="1">
            <a:spLocks noChangeArrowheads="1"/>
          </p:cNvSpPr>
          <p:nvPr/>
        </p:nvSpPr>
        <p:spPr bwMode="auto">
          <a:xfrm>
            <a:off x="10245725" y="1243013"/>
            <a:ext cx="68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Wall</a:t>
            </a:r>
          </a:p>
        </p:txBody>
      </p:sp>
      <p:sp>
        <p:nvSpPr>
          <p:cNvPr id="50" name="TextBox 57"/>
          <p:cNvSpPr txBox="1">
            <a:spLocks noChangeArrowheads="1"/>
          </p:cNvSpPr>
          <p:nvPr/>
        </p:nvSpPr>
        <p:spPr bwMode="auto">
          <a:xfrm>
            <a:off x="8442325" y="5811838"/>
            <a:ext cx="170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Insect screen</a:t>
            </a:r>
          </a:p>
        </p:txBody>
      </p:sp>
      <p:cxnSp>
        <p:nvCxnSpPr>
          <p:cNvPr id="51" name="Straight Arrow Connector 59"/>
          <p:cNvCxnSpPr>
            <a:stCxn id="50" idx="3"/>
          </p:cNvCxnSpPr>
          <p:nvPr/>
        </p:nvCxnSpPr>
        <p:spPr>
          <a:xfrm>
            <a:off x="10150475" y="5995988"/>
            <a:ext cx="601663" cy="1873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2" name="TextBox 49"/>
          <p:cNvSpPr txBox="1">
            <a:spLocks noChangeArrowheads="1"/>
          </p:cNvSpPr>
          <p:nvPr/>
        </p:nvSpPr>
        <p:spPr bwMode="auto">
          <a:xfrm>
            <a:off x="2943225" y="3298825"/>
            <a:ext cx="1655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HK" sz="1800">
                <a:latin typeface="Arial" panose="020B0604020202020204" pitchFamily="34" charset="0"/>
                <a:cs typeface="Arial" panose="020B0604020202020204" pitchFamily="34" charset="0"/>
              </a:rPr>
              <a:t>Regulator</a:t>
            </a:r>
          </a:p>
          <a:p>
            <a:pPr algn="ctr" eaLnBrk="1" hangingPunct="1">
              <a:lnSpc>
                <a:spcPct val="100000"/>
              </a:lnSpc>
              <a:spcBef>
                <a:spcPct val="0"/>
              </a:spcBef>
              <a:buFontTx/>
              <a:buNone/>
            </a:pPr>
            <a:r>
              <a:rPr lang="en-US" altLang="zh-HK" sz="1000">
                <a:latin typeface="Arial" panose="020B0604020202020204" pitchFamily="34" charset="0"/>
                <a:cs typeface="Arial" panose="020B0604020202020204" pitchFamily="34" charset="0"/>
              </a:rPr>
              <a:t>(2 stage stainless steel match fittings &amp; purge CGA 660)</a:t>
            </a:r>
          </a:p>
        </p:txBody>
      </p:sp>
      <p:sp>
        <p:nvSpPr>
          <p:cNvPr id="53" name="Rectangle 51"/>
          <p:cNvSpPr/>
          <p:nvPr/>
        </p:nvSpPr>
        <p:spPr>
          <a:xfrm rot="5400000">
            <a:off x="1999457" y="2385219"/>
            <a:ext cx="550862" cy="13335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Right Arrow 57"/>
          <p:cNvSpPr/>
          <p:nvPr/>
        </p:nvSpPr>
        <p:spPr>
          <a:xfrm>
            <a:off x="3571875" y="2635250"/>
            <a:ext cx="446088" cy="195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5" name="Right Arrow 58"/>
          <p:cNvSpPr/>
          <p:nvPr/>
        </p:nvSpPr>
        <p:spPr>
          <a:xfrm rot="5400000">
            <a:off x="2636044" y="3556794"/>
            <a:ext cx="417513" cy="206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6" name="Straight Connector 61"/>
          <p:cNvCxnSpPr/>
          <p:nvPr/>
        </p:nvCxnSpPr>
        <p:spPr>
          <a:xfrm flipH="1" flipV="1">
            <a:off x="2782888" y="3451225"/>
            <a:ext cx="234950"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57" name="Rectangle 14"/>
          <p:cNvSpPr/>
          <p:nvPr/>
        </p:nvSpPr>
        <p:spPr>
          <a:xfrm>
            <a:off x="9296400" y="2913063"/>
            <a:ext cx="787400" cy="1301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8" name="Picture 58" descr="C:\Users\User\AppData\Local\Microsoft\Windows\Temporary Internet Files\Content.IE5\FLLO2YK4\MCj039712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650" y="4259263"/>
            <a:ext cx="4619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1"/>
          <p:cNvSpPr txBox="1">
            <a:spLocks noChangeArrowheads="1"/>
          </p:cNvSpPr>
          <p:nvPr/>
        </p:nvSpPr>
        <p:spPr bwMode="auto">
          <a:xfrm>
            <a:off x="4103688" y="2286000"/>
            <a:ext cx="534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t>Calibration Manifold – may have one on calibrator</a:t>
            </a: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0488" y="4387850"/>
            <a:ext cx="4635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4387850"/>
            <a:ext cx="4635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963" y="4402138"/>
            <a:ext cx="46355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Arrow Connector 3"/>
          <p:cNvCxnSpPr/>
          <p:nvPr/>
        </p:nvCxnSpPr>
        <p:spPr>
          <a:xfrm>
            <a:off x="5370513" y="2568575"/>
            <a:ext cx="155575" cy="254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6"/>
          <p:cNvCxnSpPr/>
          <p:nvPr/>
        </p:nvCxnSpPr>
        <p:spPr>
          <a:xfrm flipH="1">
            <a:off x="4214813" y="2635250"/>
            <a:ext cx="439737" cy="1984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5" name="Right Arrow 68"/>
          <p:cNvSpPr/>
          <p:nvPr/>
        </p:nvSpPr>
        <p:spPr>
          <a:xfrm rot="5400000">
            <a:off x="4805363" y="3614737"/>
            <a:ext cx="344488" cy="252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6" name="Right Arrow 69"/>
          <p:cNvSpPr/>
          <p:nvPr/>
        </p:nvSpPr>
        <p:spPr>
          <a:xfrm rot="5400000">
            <a:off x="7061994" y="3637756"/>
            <a:ext cx="346075" cy="252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7" name="Right Arrow 71"/>
          <p:cNvSpPr/>
          <p:nvPr/>
        </p:nvSpPr>
        <p:spPr>
          <a:xfrm>
            <a:off x="8918575" y="5526088"/>
            <a:ext cx="446088" cy="195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 name="Right Arrow 72"/>
          <p:cNvSpPr/>
          <p:nvPr/>
        </p:nvSpPr>
        <p:spPr>
          <a:xfrm>
            <a:off x="5184775" y="5491163"/>
            <a:ext cx="446088" cy="195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Right Arrow 73"/>
          <p:cNvSpPr/>
          <p:nvPr/>
        </p:nvSpPr>
        <p:spPr>
          <a:xfrm rot="5400000">
            <a:off x="9577388" y="3667125"/>
            <a:ext cx="344487" cy="252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0" name="Right Arrow 74"/>
          <p:cNvSpPr/>
          <p:nvPr/>
        </p:nvSpPr>
        <p:spPr>
          <a:xfrm rot="5400000">
            <a:off x="8484394" y="3682207"/>
            <a:ext cx="344487"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1" name="Picture 7" descr="http://www.industrial-needs.com/technical-data/images/rotameter-pce-v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5363" y="4002088"/>
            <a:ext cx="2333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Straight Connector 94"/>
          <p:cNvCxnSpPr/>
          <p:nvPr/>
        </p:nvCxnSpPr>
        <p:spPr>
          <a:xfrm flipH="1" flipV="1">
            <a:off x="10404475" y="1612900"/>
            <a:ext cx="9525" cy="44862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Straight Connector 95"/>
          <p:cNvCxnSpPr/>
          <p:nvPr/>
        </p:nvCxnSpPr>
        <p:spPr>
          <a:xfrm flipH="1" flipV="1">
            <a:off x="10404475" y="1612900"/>
            <a:ext cx="23813" cy="447675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74" name="Picture 58" descr="C:\Users\User\AppData\Local\Microsoft\Windows\Temporary Internet Files\Content.IE5\FLLO2YK4\MCj039712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456" y="1753525"/>
            <a:ext cx="4476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Down Arrow 53"/>
          <p:cNvSpPr/>
          <p:nvPr/>
        </p:nvSpPr>
        <p:spPr>
          <a:xfrm>
            <a:off x="1573865" y="2104362"/>
            <a:ext cx="217487" cy="280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6" name="Picture 58" descr="C:\Users\User\AppData\Local\Microsoft\Windows\Temporary Internet Files\Content.IE5\FLLO2YK4\MCj0397126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8476" y="3598863"/>
            <a:ext cx="4492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Down Arrow 56"/>
          <p:cNvSpPr/>
          <p:nvPr/>
        </p:nvSpPr>
        <p:spPr>
          <a:xfrm rot="10800000">
            <a:off x="1906587" y="3235325"/>
            <a:ext cx="173038" cy="355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 name="TextBox 1"/>
          <p:cNvSpPr txBox="1">
            <a:spLocks noChangeArrowheads="1"/>
          </p:cNvSpPr>
          <p:nvPr/>
        </p:nvSpPr>
        <p:spPr bwMode="auto">
          <a:xfrm>
            <a:off x="3486150" y="1152525"/>
            <a:ext cx="6597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2000" u="sng" dirty="0">
                <a:solidFill>
                  <a:srgbClr val="FF0000"/>
                </a:solidFill>
                <a:latin typeface="Arial" panose="020B0604020202020204" pitchFamily="34" charset="0"/>
                <a:cs typeface="Arial" panose="020B0604020202020204" pitchFamily="34" charset="0"/>
              </a:rPr>
              <a:t>Calibration System Pneumatics</a:t>
            </a:r>
          </a:p>
          <a:p>
            <a:pPr eaLnBrk="1" hangingPunct="1">
              <a:lnSpc>
                <a:spcPct val="100000"/>
              </a:lnSpc>
              <a:spcBef>
                <a:spcPct val="0"/>
              </a:spcBef>
              <a:buFontTx/>
              <a:buNone/>
            </a:pPr>
            <a:r>
              <a:rPr lang="en-US" altLang="zh-HK" sz="2000" dirty="0">
                <a:latin typeface="Arial" panose="020B0604020202020204" pitchFamily="34" charset="0"/>
                <a:cs typeface="Arial" panose="020B0604020202020204" pitchFamily="34" charset="0"/>
              </a:rPr>
              <a:t>Don’t pressurize analyzers; you must vent. Total flow from calibrator must exceed combined analyzer demand</a:t>
            </a:r>
          </a:p>
        </p:txBody>
      </p:sp>
      <p:sp>
        <p:nvSpPr>
          <p:cNvPr id="79" name="TextBox 60"/>
          <p:cNvSpPr txBox="1">
            <a:spLocks noChangeArrowheads="1"/>
          </p:cNvSpPr>
          <p:nvPr/>
        </p:nvSpPr>
        <p:spPr bwMode="auto">
          <a:xfrm>
            <a:off x="1911350" y="5337175"/>
            <a:ext cx="2230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dirty="0">
                <a:solidFill>
                  <a:srgbClr val="FF0000"/>
                </a:solidFill>
                <a:latin typeface="Arial" panose="020B0604020202020204" pitchFamily="34" charset="0"/>
                <a:cs typeface="Arial" panose="020B0604020202020204" pitchFamily="34" charset="0"/>
              </a:rPr>
              <a:t>EPA Protocol Gas</a:t>
            </a:r>
          </a:p>
          <a:p>
            <a:pPr eaLnBrk="1" hangingPunct="1">
              <a:lnSpc>
                <a:spcPct val="100000"/>
              </a:lnSpc>
              <a:spcBef>
                <a:spcPct val="0"/>
              </a:spcBef>
              <a:buFontTx/>
              <a:buNone/>
            </a:pPr>
            <a:r>
              <a:rPr lang="en-US" altLang="zh-HK" sz="1800" dirty="0">
                <a:latin typeface="Arial" panose="020B0604020202020204" pitchFamily="34" charset="0"/>
                <a:cs typeface="Arial" panose="020B0604020202020204" pitchFamily="34" charset="0"/>
              </a:rPr>
              <a:t>Most have </a:t>
            </a:r>
            <a:r>
              <a:rPr lang="en-US" altLang="zh-HK" sz="1800" dirty="0">
                <a:solidFill>
                  <a:srgbClr val="FF0000"/>
                </a:solidFill>
                <a:latin typeface="Arial" panose="020B0604020202020204" pitchFamily="34" charset="0"/>
                <a:cs typeface="Arial" panose="020B0604020202020204" pitchFamily="34" charset="0"/>
              </a:rPr>
              <a:t>2-year </a:t>
            </a:r>
          </a:p>
          <a:p>
            <a:pPr eaLnBrk="1" hangingPunct="1">
              <a:lnSpc>
                <a:spcPct val="100000"/>
              </a:lnSpc>
              <a:spcBef>
                <a:spcPct val="0"/>
              </a:spcBef>
              <a:buFontTx/>
              <a:buNone/>
            </a:pPr>
            <a:r>
              <a:rPr lang="en-US" altLang="zh-HK" sz="1800" dirty="0">
                <a:solidFill>
                  <a:srgbClr val="FF0000"/>
                </a:solidFill>
                <a:latin typeface="Arial" panose="020B0604020202020204" pitchFamily="34" charset="0"/>
                <a:cs typeface="Arial" panose="020B0604020202020204" pitchFamily="34" charset="0"/>
              </a:rPr>
              <a:t>certification</a:t>
            </a:r>
          </a:p>
        </p:txBody>
      </p:sp>
    </p:spTree>
    <p:extLst>
      <p:ext uri="{BB962C8B-B14F-4D97-AF65-F5344CB8AC3E}">
        <p14:creationId xmlns:p14="http://schemas.microsoft.com/office/powerpoint/2010/main" val="3430682566"/>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latin typeface="Calibri Light" panose="020F0302020204030204" pitchFamily="34" charset="0"/>
              </a:rPr>
              <a:t>What is </a:t>
            </a:r>
            <a:r>
              <a:rPr lang="en-US" altLang="zh-HK" b="1" dirty="0">
                <a:solidFill>
                  <a:srgbClr val="FF0000"/>
                </a:solidFill>
                <a:latin typeface="Calibri Light" panose="020F0302020204030204" pitchFamily="34" charset="0"/>
              </a:rPr>
              <a:t>Zero Air</a:t>
            </a:r>
            <a:r>
              <a:rPr lang="en-US" altLang="zh-HK" b="1" dirty="0">
                <a:solidFill>
                  <a:schemeClr val="tx1"/>
                </a:solidFill>
                <a:latin typeface="Calibri Light" panose="020F0302020204030204" pitchFamily="34" charset="0"/>
              </a:rPr>
              <a:t>?</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a:xfrm>
            <a:off x="616778" y="1464192"/>
            <a:ext cx="8596668" cy="3880773"/>
          </a:xfrm>
        </p:spPr>
        <p:txBody>
          <a:bodyPr>
            <a:normAutofit fontScale="92500" lnSpcReduction="10000"/>
          </a:bodyPr>
          <a:lstStyle/>
          <a:p>
            <a:pPr>
              <a:spcBef>
                <a:spcPct val="0"/>
              </a:spcBef>
              <a:buNone/>
            </a:pPr>
            <a:r>
              <a:rPr lang="en-US" altLang="zh-HK" b="1" dirty="0"/>
              <a:t>     From QA-Handbook – Vol – II (Redbook):</a:t>
            </a:r>
          </a:p>
          <a:p>
            <a:pPr>
              <a:spcBef>
                <a:spcPct val="0"/>
              </a:spcBef>
              <a:buNone/>
            </a:pPr>
            <a:r>
              <a:rPr lang="en-US" altLang="zh-HK" b="1" dirty="0"/>
              <a:t>     </a:t>
            </a:r>
            <a:r>
              <a:rPr lang="en-US" altLang="zh-HK" b="1" dirty="0">
                <a:solidFill>
                  <a:srgbClr val="FF0000"/>
                </a:solidFill>
              </a:rPr>
              <a:t>Zero Air Systems</a:t>
            </a:r>
            <a:r>
              <a:rPr lang="en-US" altLang="zh-HK" b="1" dirty="0"/>
              <a:t>: </a:t>
            </a:r>
            <a:r>
              <a:rPr lang="en-US" altLang="zh-HK" dirty="0"/>
              <a:t>Zero air systems should be able to deliver 10 liters/min of air that is </a:t>
            </a:r>
            <a:r>
              <a:rPr lang="en-US" altLang="zh-HK" dirty="0">
                <a:solidFill>
                  <a:srgbClr val="FF0000"/>
                </a:solidFill>
              </a:rPr>
              <a:t>free of ozone, NO, NO2, and SO2 to 0.001 ppm and CO and non-methane hydrocarbons to 0.1 ppm</a:t>
            </a:r>
            <a:r>
              <a:rPr lang="en-US" altLang="zh-HK" dirty="0"/>
              <a:t>. There are many commercially available systems; however, simple designs can be obtained by using a series of canisters. </a:t>
            </a:r>
            <a:br>
              <a:rPr lang="en-US" altLang="zh-HK" dirty="0"/>
            </a:br>
            <a:r>
              <a:rPr lang="en-US" altLang="zh-HK" dirty="0"/>
              <a:t/>
            </a:r>
            <a:br>
              <a:rPr lang="en-US" altLang="zh-HK" dirty="0"/>
            </a:br>
            <a:r>
              <a:rPr lang="en-US" altLang="zh-HK" b="1" dirty="0"/>
              <a:t>From 40CFR Part 50 Appendix A-1 (this is </a:t>
            </a:r>
            <a:r>
              <a:rPr lang="en-US" altLang="zh-HK" b="1" i="1" u="sng" dirty="0"/>
              <a:t>not</a:t>
            </a:r>
            <a:r>
              <a:rPr lang="en-US" altLang="zh-HK" b="1" dirty="0"/>
              <a:t> Part 58, Appendix A)</a:t>
            </a:r>
            <a:br>
              <a:rPr lang="en-US" altLang="zh-HK" b="1" dirty="0"/>
            </a:br>
            <a:r>
              <a:rPr lang="en-US" altLang="zh-HK" dirty="0"/>
              <a:t/>
            </a:r>
            <a:br>
              <a:rPr lang="en-US" altLang="zh-HK" dirty="0"/>
            </a:br>
            <a:r>
              <a:rPr lang="en-US" altLang="zh-HK" b="1" dirty="0">
                <a:solidFill>
                  <a:srgbClr val="FF0000"/>
                </a:solidFill>
              </a:rPr>
              <a:t>SO2</a:t>
            </a:r>
            <a:r>
              <a:rPr lang="en-US" altLang="zh-HK" dirty="0"/>
              <a:t/>
            </a:r>
            <a:br>
              <a:rPr lang="en-US" altLang="zh-HK" dirty="0"/>
            </a:br>
            <a:r>
              <a:rPr lang="en-US" altLang="zh-HK" dirty="0"/>
              <a:t>4.1.6.2  </a:t>
            </a:r>
            <a:r>
              <a:rPr lang="en-US" altLang="zh-HK" dirty="0">
                <a:solidFill>
                  <a:srgbClr val="FF0000"/>
                </a:solidFill>
              </a:rPr>
              <a:t>Clean zero air</a:t>
            </a:r>
            <a:r>
              <a:rPr lang="en-US" altLang="zh-HK" dirty="0"/>
              <a:t>, free of contaminants that could cause a detectable response or a change in sensitivity of the analyzer. Since ultraviolet fluorescence analyzers may be sensitive to aromatic hydrocarbons and O2-to-N2ratios, it is important that the </a:t>
            </a:r>
            <a:r>
              <a:rPr lang="en-US" altLang="zh-HK" dirty="0">
                <a:solidFill>
                  <a:srgbClr val="FF0000"/>
                </a:solidFill>
              </a:rPr>
              <a:t>clean zero air </a:t>
            </a:r>
            <a:r>
              <a:rPr lang="en-US" altLang="zh-HK" dirty="0"/>
              <a:t>contains </a:t>
            </a:r>
            <a:r>
              <a:rPr lang="en-US" altLang="zh-HK" dirty="0">
                <a:solidFill>
                  <a:srgbClr val="FF0000"/>
                </a:solidFill>
              </a:rPr>
              <a:t>less than 0.1 ppm aromatic hydrocarbons </a:t>
            </a:r>
            <a:r>
              <a:rPr lang="en-US" altLang="zh-HK" dirty="0">
                <a:solidFill>
                  <a:schemeClr val="tx1"/>
                </a:solidFill>
              </a:rPr>
              <a:t>and</a:t>
            </a:r>
            <a:r>
              <a:rPr lang="en-US" altLang="zh-HK" dirty="0">
                <a:solidFill>
                  <a:srgbClr val="FF0000"/>
                </a:solidFill>
              </a:rPr>
              <a:t> </a:t>
            </a:r>
            <a:r>
              <a:rPr lang="en-US" altLang="zh-HK" dirty="0" smtClean="0">
                <a:solidFill>
                  <a:srgbClr val="0070C0"/>
                </a:solidFill>
              </a:rPr>
              <a:t>O2 and N2 percentages </a:t>
            </a:r>
            <a:r>
              <a:rPr lang="en-US" altLang="zh-HK" dirty="0"/>
              <a:t>approximately the same as in </a:t>
            </a:r>
            <a:r>
              <a:rPr lang="en-US" altLang="zh-HK" dirty="0">
                <a:solidFill>
                  <a:srgbClr val="0070C0"/>
                </a:solidFill>
              </a:rPr>
              <a:t>ambient air</a:t>
            </a:r>
            <a:r>
              <a:rPr lang="en-US" altLang="zh-HK" dirty="0"/>
              <a:t>. A procedure for generating zero air is given in reference 1.</a:t>
            </a:r>
          </a:p>
          <a:p>
            <a:pPr>
              <a:spcBef>
                <a:spcPct val="0"/>
              </a:spcBef>
              <a:buNone/>
            </a:pPr>
            <a:endParaRPr lang="en-US" altLang="zh-HK" b="1" dirty="0"/>
          </a:p>
          <a:p>
            <a:endParaRPr lang="zh-HK" altLang="en-US" dirty="0"/>
          </a:p>
        </p:txBody>
      </p:sp>
      <p:sp>
        <p:nvSpPr>
          <p:cNvPr id="4" name="日期版面配置區 3"/>
          <p:cNvSpPr>
            <a:spLocks noGrp="1"/>
          </p:cNvSpPr>
          <p:nvPr>
            <p:ph type="dt" sz="half" idx="10"/>
          </p:nvPr>
        </p:nvSpPr>
        <p:spPr/>
        <p:txBody>
          <a:bodyPr/>
          <a:lstStyle/>
          <a:p>
            <a:fld id="{777E2FF8-DD26-4E2A-998A-C9FA1680A70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44</a:t>
            </a:fld>
            <a:endParaRPr lang="zh-HK" altLang="en-US"/>
          </a:p>
        </p:txBody>
      </p:sp>
    </p:spTree>
    <p:extLst>
      <p:ext uri="{BB962C8B-B14F-4D97-AF65-F5344CB8AC3E}">
        <p14:creationId xmlns:p14="http://schemas.microsoft.com/office/powerpoint/2010/main" val="172996021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latin typeface="Calibri Light" panose="020F0302020204030204" pitchFamily="34" charset="0"/>
              </a:rPr>
              <a:t>What is </a:t>
            </a:r>
            <a:r>
              <a:rPr lang="en-US" altLang="zh-HK" b="1" dirty="0">
                <a:solidFill>
                  <a:srgbClr val="FF0000"/>
                </a:solidFill>
                <a:latin typeface="Calibri Light" panose="020F0302020204030204" pitchFamily="34" charset="0"/>
              </a:rPr>
              <a:t>Zero Air</a:t>
            </a:r>
            <a:r>
              <a:rPr lang="en-US" altLang="zh-HK" b="1" dirty="0">
                <a:solidFill>
                  <a:schemeClr val="tx1"/>
                </a:solidFill>
                <a:latin typeface="Calibri Light" panose="020F0302020204030204" pitchFamily="34" charset="0"/>
              </a:rPr>
              <a:t>?</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a:xfrm>
            <a:off x="531999" y="1464192"/>
            <a:ext cx="8596668" cy="3880773"/>
          </a:xfrm>
        </p:spPr>
        <p:txBody>
          <a:bodyPr>
            <a:normAutofit fontScale="92500" lnSpcReduction="10000"/>
          </a:bodyPr>
          <a:lstStyle/>
          <a:p>
            <a:pPr>
              <a:spcBef>
                <a:spcPct val="0"/>
              </a:spcBef>
              <a:buNone/>
            </a:pPr>
            <a:r>
              <a:rPr lang="en-US" altLang="zh-HK" b="1" dirty="0"/>
              <a:t>From 40CFR Part 50 Appendix C (this is </a:t>
            </a:r>
            <a:r>
              <a:rPr lang="en-US" altLang="zh-HK" b="1" i="1" u="sng" dirty="0"/>
              <a:t>not</a:t>
            </a:r>
            <a:r>
              <a:rPr lang="en-US" altLang="zh-HK" b="1" dirty="0"/>
              <a:t> Part 58, Appendix A)</a:t>
            </a:r>
          </a:p>
          <a:p>
            <a:pPr>
              <a:spcBef>
                <a:spcPct val="0"/>
              </a:spcBef>
              <a:buNone/>
            </a:pPr>
            <a:endParaRPr lang="en-US" altLang="zh-HK" b="1" dirty="0"/>
          </a:p>
          <a:p>
            <a:pPr>
              <a:spcBef>
                <a:spcPct val="0"/>
              </a:spcBef>
              <a:buNone/>
            </a:pPr>
            <a:r>
              <a:rPr lang="en-US" altLang="zh-HK" b="1" dirty="0">
                <a:solidFill>
                  <a:srgbClr val="FF0000"/>
                </a:solidFill>
              </a:rPr>
              <a:t>CO</a:t>
            </a:r>
          </a:p>
          <a:p>
            <a:pPr>
              <a:spcBef>
                <a:spcPct val="0"/>
              </a:spcBef>
              <a:buNone/>
            </a:pPr>
            <a:r>
              <a:rPr lang="en-US" altLang="zh-HK" dirty="0"/>
              <a:t>3.2 </a:t>
            </a:r>
            <a:r>
              <a:rPr lang="en-US" altLang="zh-HK" dirty="0">
                <a:solidFill>
                  <a:srgbClr val="FF0000"/>
                </a:solidFill>
              </a:rPr>
              <a:t>Dilution gas (zero air)</a:t>
            </a:r>
            <a:r>
              <a:rPr lang="en-US" altLang="zh-HK" dirty="0"/>
              <a:t>. Air, free of contaminants which will cause a detectable response on the CO analyzer. The </a:t>
            </a:r>
            <a:r>
              <a:rPr lang="en-US" altLang="zh-HK" dirty="0">
                <a:solidFill>
                  <a:srgbClr val="FF0000"/>
                </a:solidFill>
              </a:rPr>
              <a:t>zero air </a:t>
            </a:r>
            <a:r>
              <a:rPr lang="en-US" altLang="zh-HK" dirty="0"/>
              <a:t>should contain </a:t>
            </a:r>
            <a:r>
              <a:rPr lang="en-US" altLang="zh-HK" dirty="0">
                <a:solidFill>
                  <a:srgbClr val="FF0000"/>
                </a:solidFill>
              </a:rPr>
              <a:t>&lt;0.1 ppm CO</a:t>
            </a:r>
            <a:r>
              <a:rPr lang="en-US" altLang="zh-HK" dirty="0"/>
              <a:t>. A procedure for generating zero air is given in Reference 1.</a:t>
            </a:r>
            <a:endParaRPr lang="en-US" altLang="zh-HK" b="1" dirty="0"/>
          </a:p>
          <a:p>
            <a:pPr>
              <a:spcBef>
                <a:spcPct val="0"/>
              </a:spcBef>
              <a:buNone/>
            </a:pPr>
            <a:endParaRPr lang="en-US" altLang="zh-HK" b="1" dirty="0"/>
          </a:p>
          <a:p>
            <a:pPr>
              <a:spcBef>
                <a:spcPct val="0"/>
              </a:spcBef>
              <a:buNone/>
            </a:pPr>
            <a:endParaRPr lang="en-US" altLang="zh-HK" b="1" dirty="0"/>
          </a:p>
          <a:p>
            <a:pPr>
              <a:spcBef>
                <a:spcPct val="0"/>
              </a:spcBef>
              <a:buNone/>
            </a:pPr>
            <a:r>
              <a:rPr lang="en-US" altLang="zh-HK" b="1" dirty="0"/>
              <a:t>From 40CFR Part 50 Appendix F (this is </a:t>
            </a:r>
            <a:r>
              <a:rPr lang="en-US" altLang="zh-HK" b="1" i="1" u="sng" dirty="0"/>
              <a:t>not</a:t>
            </a:r>
            <a:r>
              <a:rPr lang="en-US" altLang="zh-HK" b="1" dirty="0"/>
              <a:t> Part 58, Appendix A)</a:t>
            </a:r>
            <a:br>
              <a:rPr lang="en-US" altLang="zh-HK" b="1" dirty="0"/>
            </a:br>
            <a:endParaRPr lang="en-US" altLang="zh-HK" dirty="0"/>
          </a:p>
          <a:p>
            <a:pPr>
              <a:spcBef>
                <a:spcPct val="0"/>
              </a:spcBef>
              <a:buNone/>
            </a:pPr>
            <a:r>
              <a:rPr lang="en-US" altLang="zh-HK" b="1" dirty="0">
                <a:solidFill>
                  <a:srgbClr val="FF0000"/>
                </a:solidFill>
              </a:rPr>
              <a:t>NOx</a:t>
            </a:r>
          </a:p>
          <a:p>
            <a:pPr>
              <a:spcBef>
                <a:spcPct val="0"/>
              </a:spcBef>
              <a:buNone/>
            </a:pPr>
            <a:r>
              <a:rPr lang="en-US" altLang="zh-HK" b="1" dirty="0"/>
              <a:t>1.3.2</a:t>
            </a:r>
            <a:r>
              <a:rPr lang="en-US" altLang="zh-HK" dirty="0"/>
              <a:t> </a:t>
            </a:r>
            <a:r>
              <a:rPr lang="en-US" altLang="zh-HK" i="1" dirty="0">
                <a:solidFill>
                  <a:srgbClr val="FF0000"/>
                </a:solidFill>
              </a:rPr>
              <a:t>Zero air</a:t>
            </a:r>
            <a:r>
              <a:rPr lang="en-US" altLang="zh-HK" i="1" dirty="0"/>
              <a:t>. </a:t>
            </a:r>
            <a:r>
              <a:rPr lang="en-US" altLang="zh-HK" dirty="0"/>
              <a:t>Air, </a:t>
            </a:r>
            <a:r>
              <a:rPr lang="en-US" altLang="zh-HK" dirty="0">
                <a:solidFill>
                  <a:srgbClr val="FF0000"/>
                </a:solidFill>
              </a:rPr>
              <a:t>free of contaminants </a:t>
            </a:r>
            <a:r>
              <a:rPr lang="en-US" altLang="zh-HK" dirty="0"/>
              <a:t>which will </a:t>
            </a:r>
            <a:r>
              <a:rPr lang="en-US" altLang="zh-HK" dirty="0">
                <a:solidFill>
                  <a:srgbClr val="FF0000"/>
                </a:solidFill>
              </a:rPr>
              <a:t>cause a detectable response </a:t>
            </a:r>
            <a:r>
              <a:rPr lang="en-US" altLang="zh-HK" dirty="0"/>
              <a:t>on</a:t>
            </a:r>
          </a:p>
          <a:p>
            <a:pPr>
              <a:spcBef>
                <a:spcPct val="0"/>
              </a:spcBef>
              <a:buNone/>
            </a:pPr>
            <a:r>
              <a:rPr lang="en-US" altLang="zh-HK" dirty="0"/>
              <a:t>the </a:t>
            </a:r>
            <a:r>
              <a:rPr lang="en-US" altLang="zh-HK" dirty="0">
                <a:solidFill>
                  <a:srgbClr val="FF0000"/>
                </a:solidFill>
              </a:rPr>
              <a:t>NO/NO</a:t>
            </a:r>
            <a:r>
              <a:rPr lang="en-US" altLang="zh-HK" baseline="-25000" dirty="0">
                <a:solidFill>
                  <a:srgbClr val="FF0000"/>
                </a:solidFill>
              </a:rPr>
              <a:t>X</a:t>
            </a:r>
            <a:r>
              <a:rPr lang="en-US" altLang="zh-HK" dirty="0">
                <a:solidFill>
                  <a:srgbClr val="FF0000"/>
                </a:solidFill>
              </a:rPr>
              <a:t>/NO</a:t>
            </a:r>
            <a:r>
              <a:rPr lang="en-US" altLang="zh-HK" baseline="-25000" dirty="0">
                <a:solidFill>
                  <a:srgbClr val="FF0000"/>
                </a:solidFill>
              </a:rPr>
              <a:t>2</a:t>
            </a:r>
            <a:r>
              <a:rPr lang="en-US" altLang="zh-HK" dirty="0">
                <a:solidFill>
                  <a:srgbClr val="FF0000"/>
                </a:solidFill>
              </a:rPr>
              <a:t>analyzer</a:t>
            </a:r>
            <a:r>
              <a:rPr lang="en-US" altLang="zh-HK" dirty="0"/>
              <a:t> or which might </a:t>
            </a:r>
            <a:r>
              <a:rPr lang="en-US" altLang="zh-HK" dirty="0">
                <a:solidFill>
                  <a:srgbClr val="FF0000"/>
                </a:solidFill>
              </a:rPr>
              <a:t>react with </a:t>
            </a:r>
            <a:r>
              <a:rPr lang="en-US" altLang="zh-HK" dirty="0"/>
              <a:t>either </a:t>
            </a:r>
            <a:r>
              <a:rPr lang="en-US" altLang="zh-HK" dirty="0">
                <a:solidFill>
                  <a:srgbClr val="FF0000"/>
                </a:solidFill>
              </a:rPr>
              <a:t>NO, O</a:t>
            </a:r>
            <a:r>
              <a:rPr lang="en-US" altLang="zh-HK" baseline="-25000" dirty="0">
                <a:solidFill>
                  <a:srgbClr val="FF0000"/>
                </a:solidFill>
              </a:rPr>
              <a:t>3</a:t>
            </a:r>
            <a:r>
              <a:rPr lang="en-US" altLang="zh-HK" dirty="0">
                <a:solidFill>
                  <a:srgbClr val="FF0000"/>
                </a:solidFill>
              </a:rPr>
              <a:t>, or NO</a:t>
            </a:r>
            <a:r>
              <a:rPr lang="en-US" altLang="zh-HK" baseline="-25000" dirty="0">
                <a:solidFill>
                  <a:srgbClr val="FF0000"/>
                </a:solidFill>
              </a:rPr>
              <a:t>2</a:t>
            </a:r>
            <a:r>
              <a:rPr lang="en-US" altLang="zh-HK" dirty="0"/>
              <a:t>in the gas</a:t>
            </a:r>
          </a:p>
          <a:p>
            <a:pPr>
              <a:spcBef>
                <a:spcPct val="0"/>
              </a:spcBef>
              <a:buNone/>
            </a:pPr>
            <a:r>
              <a:rPr lang="en-US" altLang="zh-HK" dirty="0"/>
              <a:t>phase titration. A procedure for generating zero air is given in reference 13.</a:t>
            </a:r>
            <a:br>
              <a:rPr lang="en-US" altLang="zh-HK" dirty="0"/>
            </a:br>
            <a:r>
              <a:rPr lang="en-US" altLang="zh-HK" dirty="0"/>
              <a:t/>
            </a:r>
            <a:br>
              <a:rPr lang="en-US" altLang="zh-HK" dirty="0"/>
            </a:br>
            <a:endParaRPr lang="en-US" altLang="zh-HK" b="1" dirty="0"/>
          </a:p>
          <a:p>
            <a:endParaRPr lang="zh-HK" altLang="en-US" dirty="0"/>
          </a:p>
        </p:txBody>
      </p:sp>
      <p:sp>
        <p:nvSpPr>
          <p:cNvPr id="4" name="日期版面配置區 3"/>
          <p:cNvSpPr>
            <a:spLocks noGrp="1"/>
          </p:cNvSpPr>
          <p:nvPr>
            <p:ph type="dt" sz="half" idx="10"/>
          </p:nvPr>
        </p:nvSpPr>
        <p:spPr/>
        <p:txBody>
          <a:bodyPr/>
          <a:lstStyle/>
          <a:p>
            <a:fld id="{91EF0E5E-3D54-443A-BF53-88BE7E88A38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45</a:t>
            </a:fld>
            <a:endParaRPr lang="zh-HK" altLang="en-US"/>
          </a:p>
        </p:txBody>
      </p:sp>
    </p:spTree>
    <p:extLst>
      <p:ext uri="{BB962C8B-B14F-4D97-AF65-F5344CB8AC3E}">
        <p14:creationId xmlns:p14="http://schemas.microsoft.com/office/powerpoint/2010/main" val="2089276332"/>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latin typeface="Calibri Light" panose="020F0302020204030204" pitchFamily="34" charset="0"/>
              </a:rPr>
              <a:t>What is </a:t>
            </a:r>
            <a:r>
              <a:rPr lang="en-US" altLang="zh-HK" b="1" dirty="0">
                <a:solidFill>
                  <a:srgbClr val="FF0000"/>
                </a:solidFill>
                <a:latin typeface="Calibri Light" panose="020F0302020204030204" pitchFamily="34" charset="0"/>
              </a:rPr>
              <a:t>Zero Air</a:t>
            </a:r>
            <a:r>
              <a:rPr lang="en-US" altLang="zh-HK" b="1" dirty="0">
                <a:solidFill>
                  <a:schemeClr val="tx1"/>
                </a:solidFill>
                <a:latin typeface="Calibri Light" panose="020F0302020204030204" pitchFamily="34" charset="0"/>
              </a:rPr>
              <a:t>?</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CE6B33C5-2A99-44B7-8E4C-2E938A67892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46</a:t>
            </a:fld>
            <a:endParaRPr lang="zh-HK" altLang="en-US"/>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355346"/>
            <a:ext cx="4310062"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5346700" y="1457325"/>
            <a:ext cx="3106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dirty="0"/>
              <a:t>Commercial Zero Air Generator</a:t>
            </a:r>
          </a:p>
        </p:txBody>
      </p:sp>
      <p:pic>
        <p:nvPicPr>
          <p:cNvPr id="10" name="Picture 3" descr="H:\dcim\Camera\2011-04-18_13-10-14_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124200"/>
            <a:ext cx="57769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3615210" y="4317664"/>
            <a:ext cx="26331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dirty="0"/>
              <a:t>Series of scrubbers</a:t>
            </a:r>
            <a:br>
              <a:rPr lang="en-US" altLang="zh-HK" sz="1800" dirty="0"/>
            </a:br>
            <a:r>
              <a:rPr lang="en-US" altLang="zh-HK" sz="900" dirty="0"/>
              <a:t>Desiccant, </a:t>
            </a:r>
            <a:r>
              <a:rPr lang="en-US" altLang="zh-HK" sz="900" dirty="0" err="1"/>
              <a:t>Purafil</a:t>
            </a:r>
            <a:r>
              <a:rPr lang="en-US" altLang="zh-HK" sz="900" dirty="0"/>
              <a:t>, Molecular sieve, activated carbon, whatever scrubber media is needed </a:t>
            </a:r>
            <a:r>
              <a:rPr lang="en-US" altLang="zh-HK" sz="1800" dirty="0"/>
              <a:t/>
            </a:r>
            <a:br>
              <a:rPr lang="en-US" altLang="zh-HK" sz="1800" dirty="0"/>
            </a:br>
            <a:r>
              <a:rPr lang="en-US" altLang="zh-HK" sz="1800" dirty="0"/>
              <a:t>(supply a clean, cooled, dry air flow source that meets pressure needs – always put a 0.1 micron particulate filter downstream of  scrubbers) </a:t>
            </a:r>
          </a:p>
        </p:txBody>
      </p:sp>
    </p:spTree>
    <p:extLst>
      <p:ext uri="{BB962C8B-B14F-4D97-AF65-F5344CB8AC3E}">
        <p14:creationId xmlns:p14="http://schemas.microsoft.com/office/powerpoint/2010/main" val="3760905197"/>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2783" y="-30278"/>
            <a:ext cx="8596668" cy="551062"/>
          </a:xfrm>
        </p:spPr>
        <p:txBody>
          <a:bodyPr>
            <a:noAutofit/>
          </a:bodyPr>
          <a:lstStyle/>
          <a:p>
            <a:r>
              <a:rPr lang="en-US" altLang="zh-HK" b="1" dirty="0">
                <a:solidFill>
                  <a:schemeClr val="tx1"/>
                </a:solidFill>
                <a:latin typeface="Calibri Light" panose="020F0302020204030204" pitchFamily="34" charset="0"/>
              </a:rPr>
              <a:t>What is </a:t>
            </a:r>
            <a:r>
              <a:rPr lang="en-US" altLang="zh-HK" i="1" dirty="0">
                <a:solidFill>
                  <a:srgbClr val="FF0000"/>
                </a:solidFill>
              </a:rPr>
              <a:t>EPA Protocol Gas</a:t>
            </a:r>
            <a:r>
              <a:rPr lang="en-US" altLang="zh-HK" b="1" dirty="0" smtClean="0">
                <a:solidFill>
                  <a:schemeClr val="tx1"/>
                </a:solidFill>
                <a:latin typeface="Calibri Light" panose="020F0302020204030204" pitchFamily="34" charset="0"/>
              </a:rPr>
              <a:t>?</a:t>
            </a:r>
            <a:r>
              <a:rPr lang="en-US" altLang="zh-HK" b="1" dirty="0">
                <a:solidFill>
                  <a:schemeClr val="tx1"/>
                </a:solidFill>
                <a:latin typeface="Calibri Light" panose="020F0302020204030204" pitchFamily="34" charset="0"/>
              </a:rPr>
              <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a:xfrm>
            <a:off x="432783" y="587396"/>
            <a:ext cx="8841219" cy="5117006"/>
          </a:xfrm>
        </p:spPr>
        <p:txBody>
          <a:bodyPr>
            <a:normAutofit fontScale="25000" lnSpcReduction="20000"/>
          </a:bodyPr>
          <a:lstStyle/>
          <a:p>
            <a:pPr>
              <a:spcBef>
                <a:spcPct val="0"/>
              </a:spcBef>
              <a:buNone/>
            </a:pPr>
            <a:r>
              <a:rPr lang="en-US" altLang="zh-HK" sz="7200" b="1" dirty="0"/>
              <a:t>What are Gas Standards?</a:t>
            </a:r>
          </a:p>
          <a:p>
            <a:pPr>
              <a:spcBef>
                <a:spcPct val="0"/>
              </a:spcBef>
              <a:buNone/>
            </a:pPr>
            <a:r>
              <a:rPr lang="en-US" altLang="zh-HK" sz="7200" b="1" dirty="0"/>
              <a:t>From QA-Handbook – Vol – II (Redbook):</a:t>
            </a:r>
          </a:p>
          <a:p>
            <a:pPr>
              <a:spcBef>
                <a:spcPct val="0"/>
              </a:spcBef>
              <a:buNone/>
            </a:pPr>
            <a:r>
              <a:rPr lang="en-US" altLang="zh-HK" sz="7200" b="1" dirty="0"/>
              <a:t>12.1.2 </a:t>
            </a:r>
            <a:r>
              <a:rPr lang="en-US" altLang="zh-HK" sz="7200" b="1" dirty="0">
                <a:solidFill>
                  <a:srgbClr val="FF0000"/>
                </a:solidFill>
              </a:rPr>
              <a:t>Gaseous Standards</a:t>
            </a:r>
          </a:p>
          <a:p>
            <a:pPr>
              <a:spcBef>
                <a:spcPct val="0"/>
              </a:spcBef>
              <a:buNone/>
            </a:pPr>
            <a:r>
              <a:rPr lang="en-US" altLang="zh-HK" sz="5600" dirty="0"/>
              <a:t>In general, ambient monitoring instruments should be calibrated by allowing the instrument to sample and</a:t>
            </a:r>
          </a:p>
          <a:p>
            <a:pPr>
              <a:spcBef>
                <a:spcPct val="0"/>
              </a:spcBef>
              <a:buNone/>
            </a:pPr>
            <a:r>
              <a:rPr lang="en-US" altLang="zh-HK" sz="5600" dirty="0"/>
              <a:t>analyze test atmospheres of known concentrations of the appropriate pollutant in air. The following is an</a:t>
            </a:r>
          </a:p>
          <a:p>
            <a:pPr>
              <a:spcBef>
                <a:spcPct val="0"/>
              </a:spcBef>
              <a:buNone/>
            </a:pPr>
            <a:r>
              <a:rPr lang="en-US" altLang="zh-HK" sz="5600" dirty="0"/>
              <a:t>excerpt from </a:t>
            </a:r>
            <a:r>
              <a:rPr lang="en-US" altLang="zh-HK" sz="5600" b="1" dirty="0"/>
              <a:t>50 CFR Part 58,</a:t>
            </a:r>
          </a:p>
          <a:p>
            <a:pPr>
              <a:spcBef>
                <a:spcPct val="0"/>
              </a:spcBef>
              <a:buNone/>
            </a:pPr>
            <a:r>
              <a:rPr lang="en-US" altLang="zh-HK" sz="5600" b="1" dirty="0"/>
              <a:t>Appendix A Section 2.6.1: </a:t>
            </a:r>
            <a:r>
              <a:rPr lang="en-US" altLang="zh-HK" sz="5600" b="1" i="1" dirty="0"/>
              <a:t>“Gaseous pollutant concentration standards (permeation devices or</a:t>
            </a:r>
          </a:p>
          <a:p>
            <a:pPr>
              <a:spcBef>
                <a:spcPct val="0"/>
              </a:spcBef>
              <a:buNone/>
            </a:pPr>
            <a:r>
              <a:rPr lang="en-US" altLang="zh-HK" sz="5600" b="1" i="1" dirty="0"/>
              <a:t>cylinders of compressed gas) used to obtain test concentrations for </a:t>
            </a:r>
            <a:r>
              <a:rPr lang="en-US" altLang="zh-HK" sz="5600" b="1" i="1" dirty="0">
                <a:solidFill>
                  <a:srgbClr val="FF0000"/>
                </a:solidFill>
              </a:rPr>
              <a:t>carbon monoxide (CO), sulfur</a:t>
            </a:r>
          </a:p>
          <a:p>
            <a:pPr>
              <a:spcBef>
                <a:spcPct val="0"/>
              </a:spcBef>
              <a:buNone/>
            </a:pPr>
            <a:r>
              <a:rPr lang="en-US" altLang="zh-HK" sz="5600" b="1" i="1" dirty="0">
                <a:solidFill>
                  <a:srgbClr val="FF0000"/>
                </a:solidFill>
              </a:rPr>
              <a:t>dioxide (SO2), nitrogen oxide (NO), and nitrogen dioxide (NO2) </a:t>
            </a:r>
            <a:r>
              <a:rPr lang="en-US" altLang="zh-HK" sz="5600" b="1" i="1" dirty="0"/>
              <a:t>must be traceable to either a National</a:t>
            </a:r>
          </a:p>
          <a:p>
            <a:pPr>
              <a:spcBef>
                <a:spcPct val="0"/>
              </a:spcBef>
              <a:buNone/>
            </a:pPr>
            <a:r>
              <a:rPr lang="en-US" altLang="zh-HK" sz="5600" b="1" i="1" dirty="0"/>
              <a:t>Institute of Standards and Technology (NIST) Traceable Reference Material (NTRM) or a NIST-certified</a:t>
            </a:r>
          </a:p>
          <a:p>
            <a:pPr>
              <a:spcBef>
                <a:spcPct val="0"/>
              </a:spcBef>
              <a:buNone/>
            </a:pPr>
            <a:r>
              <a:rPr lang="en-US" altLang="zh-HK" sz="5600" b="1" i="1" dirty="0"/>
              <a:t>Gas Manufacturer’s Internal Standard (GMIS), certified in accordance with one of the procedures</a:t>
            </a:r>
          </a:p>
          <a:p>
            <a:pPr>
              <a:spcBef>
                <a:spcPct val="0"/>
              </a:spcBef>
              <a:buNone/>
            </a:pPr>
            <a:r>
              <a:rPr lang="en-US" altLang="zh-HK" sz="5600" b="1" i="1" dirty="0"/>
              <a:t>given in reference 4 of this appendix. Vendors advertising certification with the</a:t>
            </a:r>
          </a:p>
          <a:p>
            <a:pPr>
              <a:spcBef>
                <a:spcPct val="0"/>
              </a:spcBef>
              <a:buNone/>
            </a:pPr>
            <a:r>
              <a:rPr lang="en-US" altLang="zh-HK" sz="5600" b="1" i="1" dirty="0"/>
              <a:t>procedures provided in reference 4 of this appendix and distributing gasses as ‘‘</a:t>
            </a:r>
            <a:r>
              <a:rPr lang="en-US" altLang="zh-HK" sz="5600" b="1" i="1" dirty="0">
                <a:solidFill>
                  <a:srgbClr val="FF0000"/>
                </a:solidFill>
              </a:rPr>
              <a:t>EPA Protocol Gas</a:t>
            </a:r>
            <a:r>
              <a:rPr lang="en-US" altLang="zh-HK" sz="5600" b="1" i="1" dirty="0"/>
              <a:t>’’</a:t>
            </a:r>
          </a:p>
          <a:p>
            <a:pPr>
              <a:spcBef>
                <a:spcPct val="0"/>
              </a:spcBef>
              <a:buNone/>
            </a:pPr>
            <a:r>
              <a:rPr lang="en-US" altLang="zh-HK" sz="5600" b="1" i="1" dirty="0"/>
              <a:t>must participate in the EPA Protocol Gas Verification Program or not use ‘‘EPA’’ in any</a:t>
            </a:r>
          </a:p>
          <a:p>
            <a:pPr>
              <a:spcBef>
                <a:spcPct val="0"/>
              </a:spcBef>
              <a:buNone/>
            </a:pPr>
            <a:r>
              <a:rPr lang="en-US" altLang="zh-HK" sz="5600" b="1" i="1" dirty="0"/>
              <a:t>form of advertising.” </a:t>
            </a:r>
            <a:r>
              <a:rPr lang="en-US" altLang="zh-HK" sz="5600" dirty="0"/>
              <a:t>"Traceable" is defined in 40 CFR Parts 50 and 58 as meaning that a local standard has</a:t>
            </a:r>
          </a:p>
          <a:p>
            <a:pPr>
              <a:spcBef>
                <a:spcPct val="0"/>
              </a:spcBef>
              <a:buNone/>
            </a:pPr>
            <a:r>
              <a:rPr lang="en-US" altLang="zh-HK" sz="5600" dirty="0"/>
              <a:t>been compared and certified, either directly or via not more than one intermediate standard, to a primary</a:t>
            </a:r>
          </a:p>
          <a:p>
            <a:pPr>
              <a:spcBef>
                <a:spcPct val="0"/>
              </a:spcBef>
              <a:buNone/>
            </a:pPr>
            <a:r>
              <a:rPr lang="en-US" altLang="zh-HK" sz="5600" dirty="0"/>
              <a:t>standard such as a National Institute of Standards and Technology Standard Reference Material (NIST SRM)</a:t>
            </a:r>
          </a:p>
          <a:p>
            <a:pPr>
              <a:spcBef>
                <a:spcPct val="0"/>
              </a:spcBef>
              <a:buNone/>
            </a:pPr>
            <a:r>
              <a:rPr lang="en-US" altLang="zh-HK" sz="5600" dirty="0"/>
              <a:t>or a USEPA/NIST-approved Certified Reference Material (CRM)”.  In general, ambient monitoring</a:t>
            </a:r>
          </a:p>
          <a:p>
            <a:pPr>
              <a:spcBef>
                <a:spcPct val="0"/>
              </a:spcBef>
              <a:buNone/>
            </a:pPr>
            <a:r>
              <a:rPr lang="en-US" altLang="zh-HK" sz="5600" dirty="0"/>
              <a:t>instruments should be calibrated by allowing the instrument to sample and analyze test atmospheres of</a:t>
            </a:r>
          </a:p>
          <a:p>
            <a:pPr>
              <a:spcBef>
                <a:spcPct val="0"/>
              </a:spcBef>
              <a:buNone/>
            </a:pPr>
            <a:r>
              <a:rPr lang="en-US" altLang="zh-HK" sz="5600" dirty="0"/>
              <a:t>known concentrations of the appropriate pollutant in air. The following is an excerpt from 50 CFR Part 58,</a:t>
            </a:r>
          </a:p>
          <a:p>
            <a:pPr>
              <a:spcBef>
                <a:spcPct val="0"/>
              </a:spcBef>
              <a:buNone/>
            </a:pPr>
            <a:r>
              <a:rPr lang="en-US" altLang="zh-HK" sz="5600" dirty="0"/>
              <a:t>Appendix A Section 2.6.1: </a:t>
            </a:r>
            <a:r>
              <a:rPr lang="en-US" altLang="zh-HK" sz="5600" i="1" dirty="0"/>
              <a:t>“Gaseous pollutant concentration standards (permeation devices or </a:t>
            </a:r>
            <a:r>
              <a:rPr lang="en-US" altLang="zh-HK" sz="5600" i="1" dirty="0">
                <a:solidFill>
                  <a:srgbClr val="FF0000"/>
                </a:solidFill>
              </a:rPr>
              <a:t>cylinders</a:t>
            </a:r>
            <a:r>
              <a:rPr lang="en-US" altLang="zh-HK" sz="5600" i="1" dirty="0"/>
              <a:t> of</a:t>
            </a:r>
          </a:p>
          <a:p>
            <a:pPr>
              <a:spcBef>
                <a:spcPct val="0"/>
              </a:spcBef>
              <a:buNone/>
            </a:pPr>
            <a:r>
              <a:rPr lang="en-US" altLang="zh-HK" sz="5600" i="1" dirty="0"/>
              <a:t>compressed gas) used to obtain test concentrations for </a:t>
            </a:r>
            <a:r>
              <a:rPr lang="en-US" altLang="zh-HK" sz="5600" i="1" dirty="0">
                <a:solidFill>
                  <a:srgbClr val="FF0000"/>
                </a:solidFill>
              </a:rPr>
              <a:t>carbon monoxide (CO), sulfur dioxide (SO2),</a:t>
            </a:r>
          </a:p>
          <a:p>
            <a:pPr>
              <a:spcBef>
                <a:spcPct val="0"/>
              </a:spcBef>
              <a:buNone/>
            </a:pPr>
            <a:r>
              <a:rPr lang="en-US" altLang="zh-HK" sz="5600" i="1" dirty="0">
                <a:solidFill>
                  <a:srgbClr val="FF0000"/>
                </a:solidFill>
              </a:rPr>
              <a:t>nitrogen oxide (NO), and nitrogen dioxide (NO2) </a:t>
            </a:r>
            <a:r>
              <a:rPr lang="en-US" altLang="zh-HK" sz="5600" i="1" dirty="0"/>
              <a:t>must be traceable to either a National Institute of</a:t>
            </a:r>
          </a:p>
          <a:p>
            <a:pPr>
              <a:spcBef>
                <a:spcPct val="0"/>
              </a:spcBef>
              <a:buNone/>
            </a:pPr>
            <a:r>
              <a:rPr lang="en-US" altLang="zh-HK" sz="5600" i="1" dirty="0"/>
              <a:t>Standards and Technology (NIST) Traceable Reference Material (NTRM) or a NIST-certified Gas</a:t>
            </a:r>
          </a:p>
          <a:p>
            <a:pPr>
              <a:spcBef>
                <a:spcPct val="0"/>
              </a:spcBef>
              <a:buNone/>
            </a:pPr>
            <a:r>
              <a:rPr lang="en-US" altLang="zh-HK" sz="5600" i="1" dirty="0"/>
              <a:t>Manufacturer’s Internal Standard (GMIS), certified in accordance with one of the procedures given in</a:t>
            </a:r>
          </a:p>
          <a:p>
            <a:pPr>
              <a:spcBef>
                <a:spcPct val="0"/>
              </a:spcBef>
              <a:buNone/>
            </a:pPr>
            <a:r>
              <a:rPr lang="en-US" altLang="zh-HK" sz="5600" i="1" dirty="0"/>
              <a:t>reference 4 of this appendix. Vendors advertising certification with the procedures provided in reference</a:t>
            </a:r>
          </a:p>
          <a:p>
            <a:pPr>
              <a:spcBef>
                <a:spcPct val="0"/>
              </a:spcBef>
              <a:buNone/>
            </a:pPr>
            <a:r>
              <a:rPr lang="en-US" altLang="zh-HK" sz="5600" i="1" dirty="0"/>
              <a:t>4 of this appendix and distributing gasses as ‘‘</a:t>
            </a:r>
            <a:r>
              <a:rPr lang="en-US" altLang="zh-HK" sz="5600" i="1" dirty="0">
                <a:solidFill>
                  <a:srgbClr val="FF0000"/>
                </a:solidFill>
              </a:rPr>
              <a:t>EPA Protocol Gas</a:t>
            </a:r>
            <a:r>
              <a:rPr lang="en-US" altLang="zh-HK" sz="5600" i="1" dirty="0"/>
              <a:t>’’ must participate in the </a:t>
            </a:r>
            <a:r>
              <a:rPr lang="en-US" altLang="zh-HK" sz="5600" i="1" dirty="0">
                <a:solidFill>
                  <a:srgbClr val="FF0000"/>
                </a:solidFill>
              </a:rPr>
              <a:t>EPA Protocol Gas</a:t>
            </a:r>
          </a:p>
          <a:p>
            <a:pPr>
              <a:spcBef>
                <a:spcPct val="0"/>
              </a:spcBef>
              <a:buNone/>
            </a:pPr>
            <a:r>
              <a:rPr lang="en-US" altLang="zh-HK" sz="5600" i="1" dirty="0"/>
              <a:t>Verification Program or not use ‘‘EPA’’ in any form of advertising.”</a:t>
            </a:r>
          </a:p>
          <a:p>
            <a:pPr>
              <a:spcBef>
                <a:spcPct val="0"/>
              </a:spcBef>
              <a:buNone/>
            </a:pPr>
            <a:r>
              <a:rPr lang="en-US" altLang="zh-HK" sz="5600" dirty="0"/>
              <a:t>"Traceable" is defined in 40 CFR Parts 50 and 58 as meaning that a local standard has been compared and</a:t>
            </a:r>
          </a:p>
          <a:p>
            <a:pPr>
              <a:spcBef>
                <a:spcPct val="0"/>
              </a:spcBef>
              <a:buNone/>
            </a:pPr>
            <a:r>
              <a:rPr lang="en-US" altLang="zh-HK" sz="5600" dirty="0"/>
              <a:t>certified, either directly or via not more than one intermediate standard, to a primary standard such as a</a:t>
            </a:r>
          </a:p>
          <a:p>
            <a:pPr>
              <a:spcBef>
                <a:spcPct val="0"/>
              </a:spcBef>
              <a:buNone/>
            </a:pPr>
            <a:r>
              <a:rPr lang="en-US" altLang="zh-HK" sz="5600" dirty="0"/>
              <a:t>National Institute of Standards and Technology Standard Reference Material (NIST SRM) or a USEPA/NIST</a:t>
            </a:r>
          </a:p>
          <a:p>
            <a:pPr>
              <a:spcBef>
                <a:spcPct val="0"/>
              </a:spcBef>
              <a:buNone/>
            </a:pPr>
            <a:r>
              <a:rPr lang="en-US" altLang="zh-HK" sz="5600" dirty="0"/>
              <a:t>approved Certified Reference Material (CRM)”.</a:t>
            </a:r>
            <a:endParaRPr lang="en-US" altLang="zh-HK" sz="5600" b="1" dirty="0"/>
          </a:p>
        </p:txBody>
      </p:sp>
      <p:sp>
        <p:nvSpPr>
          <p:cNvPr id="4" name="日期版面配置區 3"/>
          <p:cNvSpPr>
            <a:spLocks noGrp="1"/>
          </p:cNvSpPr>
          <p:nvPr>
            <p:ph type="dt" sz="half" idx="10"/>
          </p:nvPr>
        </p:nvSpPr>
        <p:spPr/>
        <p:txBody>
          <a:bodyPr/>
          <a:lstStyle/>
          <a:p>
            <a:fld id="{83F845CC-FAD9-49F2-8E85-8EDD5C972B8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smtClean="0"/>
              <a:t>Prepared by Tam Tung Yau</a:t>
            </a:r>
            <a:endParaRPr lang="zh-HK" altLang="en-US" dirty="0"/>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47</a:t>
            </a:fld>
            <a:endParaRPr lang="zh-HK" altLang="en-US"/>
          </a:p>
        </p:txBody>
      </p:sp>
    </p:spTree>
    <p:extLst>
      <p:ext uri="{BB962C8B-B14F-4D97-AF65-F5344CB8AC3E}">
        <p14:creationId xmlns:p14="http://schemas.microsoft.com/office/powerpoint/2010/main" val="1024316148"/>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740805"/>
          </a:xfrm>
        </p:spPr>
        <p:txBody>
          <a:bodyPr>
            <a:noAutofit/>
          </a:bodyPr>
          <a:lstStyle/>
          <a:p>
            <a:r>
              <a:rPr lang="en-US" altLang="zh-HK" b="1" dirty="0">
                <a:solidFill>
                  <a:schemeClr val="tx1"/>
                </a:solidFill>
              </a:rPr>
              <a:t>What is </a:t>
            </a:r>
            <a:r>
              <a:rPr lang="en-US" altLang="zh-HK" i="1" dirty="0">
                <a:solidFill>
                  <a:srgbClr val="FF0000"/>
                </a:solidFill>
              </a:rPr>
              <a:t>EPA Protocol Gas</a:t>
            </a:r>
            <a:r>
              <a:rPr lang="en-US" altLang="zh-HK" b="1" dirty="0" smtClean="0">
                <a:solidFill>
                  <a:schemeClr val="tx1"/>
                </a:solidFill>
              </a:rPr>
              <a:t>?</a:t>
            </a:r>
            <a:r>
              <a:rPr lang="en-US" altLang="zh-HK" b="1" dirty="0">
                <a:solidFill>
                  <a:schemeClr val="tx1"/>
                </a:solidFill>
              </a:rPr>
              <a:t/>
            </a:r>
            <a:br>
              <a:rPr lang="en-US" altLang="zh-HK" b="1" dirty="0">
                <a:solidFill>
                  <a:schemeClr val="tx1"/>
                </a:solidFill>
              </a:rPr>
            </a:br>
            <a:endParaRPr lang="zh-HK" altLang="en-US" dirty="0">
              <a:solidFill>
                <a:schemeClr val="tx1"/>
              </a:solidFill>
            </a:endParaRPr>
          </a:p>
        </p:txBody>
      </p:sp>
      <p:sp>
        <p:nvSpPr>
          <p:cNvPr id="3" name="內容版面配置區 2"/>
          <p:cNvSpPr>
            <a:spLocks noGrp="1"/>
          </p:cNvSpPr>
          <p:nvPr>
            <p:ph idx="1"/>
          </p:nvPr>
        </p:nvSpPr>
        <p:spPr>
          <a:xfrm>
            <a:off x="423894" y="1350405"/>
            <a:ext cx="8850108" cy="4690957"/>
          </a:xfrm>
        </p:spPr>
        <p:txBody>
          <a:bodyPr>
            <a:normAutofit fontScale="92500" lnSpcReduction="10000"/>
          </a:bodyPr>
          <a:lstStyle/>
          <a:p>
            <a:pPr>
              <a:spcBef>
                <a:spcPct val="0"/>
              </a:spcBef>
              <a:buNone/>
            </a:pPr>
            <a:r>
              <a:rPr lang="en-US" altLang="zh-HK" b="1" dirty="0"/>
              <a:t>From 40CFR Part 50 Appendix A-1 (this is </a:t>
            </a:r>
            <a:r>
              <a:rPr lang="en-US" altLang="zh-HK" b="1" i="1" u="sng" dirty="0"/>
              <a:t>not</a:t>
            </a:r>
            <a:r>
              <a:rPr lang="en-US" altLang="zh-HK" b="1" dirty="0"/>
              <a:t> Part 58, Appendix A)</a:t>
            </a:r>
            <a:r>
              <a:rPr lang="en-US" altLang="zh-HK" dirty="0"/>
              <a:t/>
            </a:r>
            <a:br>
              <a:rPr lang="en-US" altLang="zh-HK" dirty="0"/>
            </a:br>
            <a:endParaRPr lang="en-US" altLang="zh-HK" dirty="0"/>
          </a:p>
          <a:p>
            <a:pPr>
              <a:spcBef>
                <a:spcPct val="0"/>
              </a:spcBef>
              <a:buNone/>
            </a:pPr>
            <a:r>
              <a:rPr lang="en-US" altLang="zh-HK" b="1" dirty="0"/>
              <a:t>4.1.6.1 </a:t>
            </a:r>
            <a:r>
              <a:rPr lang="en-US" altLang="zh-HK" dirty="0"/>
              <a:t> </a:t>
            </a:r>
            <a:r>
              <a:rPr lang="en-US" altLang="zh-HK" b="1" u="sng" dirty="0">
                <a:solidFill>
                  <a:srgbClr val="FF0000"/>
                </a:solidFill>
              </a:rPr>
              <a:t>SO2</a:t>
            </a:r>
            <a:r>
              <a:rPr lang="en-US" altLang="zh-HK" b="1" dirty="0">
                <a:solidFill>
                  <a:srgbClr val="FF0000"/>
                </a:solidFill>
              </a:rPr>
              <a:t> gas</a:t>
            </a:r>
            <a:r>
              <a:rPr lang="en-US" altLang="zh-HK" dirty="0">
                <a:solidFill>
                  <a:srgbClr val="FF0000"/>
                </a:solidFill>
              </a:rPr>
              <a:t> </a:t>
            </a:r>
            <a:r>
              <a:rPr lang="en-US" altLang="zh-HK" dirty="0"/>
              <a:t>concentration transfer standard having a certified SO2 </a:t>
            </a:r>
            <a:r>
              <a:rPr lang="en-US" altLang="zh-HK" b="1" dirty="0"/>
              <a:t>concentration</a:t>
            </a:r>
          </a:p>
          <a:p>
            <a:pPr>
              <a:spcBef>
                <a:spcPct val="0"/>
              </a:spcBef>
              <a:buNone/>
            </a:pPr>
            <a:r>
              <a:rPr lang="en-US" altLang="zh-HK" b="1" dirty="0"/>
              <a:t>of </a:t>
            </a:r>
            <a:r>
              <a:rPr lang="en-US" altLang="zh-HK" b="1" dirty="0">
                <a:solidFill>
                  <a:srgbClr val="FF0000"/>
                </a:solidFill>
              </a:rPr>
              <a:t>not less than </a:t>
            </a:r>
            <a:r>
              <a:rPr lang="en-US" altLang="zh-HK" b="1" u="sng" dirty="0">
                <a:solidFill>
                  <a:srgbClr val="FF0000"/>
                </a:solidFill>
              </a:rPr>
              <a:t>10 ppm</a:t>
            </a:r>
            <a:r>
              <a:rPr lang="en-US" altLang="zh-HK" dirty="0"/>
              <a:t>, in N2, traceable to a NIST Standard Reference Material (SRM).</a:t>
            </a:r>
          </a:p>
          <a:p>
            <a:pPr>
              <a:spcBef>
                <a:spcPct val="0"/>
              </a:spcBef>
              <a:buNone/>
            </a:pPr>
            <a:endParaRPr lang="en-US" altLang="zh-HK" dirty="0"/>
          </a:p>
          <a:p>
            <a:pPr>
              <a:spcBef>
                <a:spcPct val="0"/>
              </a:spcBef>
              <a:buNone/>
            </a:pPr>
            <a:r>
              <a:rPr lang="en-US" altLang="zh-HK" b="1" dirty="0"/>
              <a:t>From 40CFR Part 50 Appendix C (this is </a:t>
            </a:r>
            <a:r>
              <a:rPr lang="en-US" altLang="zh-HK" b="1" i="1" u="sng" dirty="0"/>
              <a:t>not</a:t>
            </a:r>
            <a:r>
              <a:rPr lang="en-US" altLang="zh-HK" b="1" dirty="0"/>
              <a:t> Part 58, Appendix A)</a:t>
            </a:r>
            <a:endParaRPr lang="en-US" altLang="zh-HK" dirty="0"/>
          </a:p>
          <a:p>
            <a:pPr>
              <a:spcBef>
                <a:spcPct val="0"/>
              </a:spcBef>
              <a:buNone/>
            </a:pPr>
            <a:endParaRPr lang="en-US" altLang="zh-HK" b="1" dirty="0"/>
          </a:p>
          <a:p>
            <a:pPr>
              <a:spcBef>
                <a:spcPct val="0"/>
              </a:spcBef>
              <a:buNone/>
            </a:pPr>
            <a:r>
              <a:rPr lang="en-US" altLang="zh-HK" b="1" dirty="0"/>
              <a:t>3.1</a:t>
            </a:r>
            <a:r>
              <a:rPr lang="en-US" altLang="zh-HK" dirty="0"/>
              <a:t>  </a:t>
            </a:r>
            <a:r>
              <a:rPr lang="en-US" altLang="zh-HK" b="1" u="sng" dirty="0">
                <a:solidFill>
                  <a:srgbClr val="FF0000"/>
                </a:solidFill>
              </a:rPr>
              <a:t>CO</a:t>
            </a:r>
            <a:r>
              <a:rPr lang="en-US" altLang="zh-HK" dirty="0">
                <a:solidFill>
                  <a:srgbClr val="FF0000"/>
                </a:solidFill>
              </a:rPr>
              <a:t> concentration standard(s</a:t>
            </a:r>
            <a:r>
              <a:rPr lang="en-US" altLang="zh-HK" dirty="0"/>
              <a:t>). Cylinder(s) of CO in air containing appropriate</a:t>
            </a:r>
          </a:p>
          <a:p>
            <a:pPr>
              <a:spcBef>
                <a:spcPct val="0"/>
              </a:spcBef>
              <a:buNone/>
            </a:pPr>
            <a:r>
              <a:rPr lang="en-US" altLang="zh-HK" dirty="0"/>
              <a:t>concentrations(s) of CO suitable for the selected operating range of the analyzer under</a:t>
            </a:r>
          </a:p>
          <a:p>
            <a:pPr>
              <a:spcBef>
                <a:spcPct val="0"/>
              </a:spcBef>
              <a:buNone/>
            </a:pPr>
            <a:r>
              <a:rPr lang="en-US" altLang="zh-HK" dirty="0"/>
              <a:t>calibration; </a:t>
            </a:r>
            <a:r>
              <a:rPr lang="en-US" altLang="zh-HK" b="1" dirty="0"/>
              <a:t>CO standards for the dilution method may be contained in a nitrogen</a:t>
            </a:r>
          </a:p>
          <a:p>
            <a:pPr>
              <a:spcBef>
                <a:spcPct val="0"/>
              </a:spcBef>
              <a:buNone/>
            </a:pPr>
            <a:r>
              <a:rPr lang="en-US" altLang="zh-HK" b="1" dirty="0"/>
              <a:t>matrix if the zero air </a:t>
            </a:r>
            <a:r>
              <a:rPr lang="en-US" altLang="zh-HK" b="1" dirty="0">
                <a:solidFill>
                  <a:srgbClr val="FF0000"/>
                </a:solidFill>
              </a:rPr>
              <a:t>dilution ratio </a:t>
            </a:r>
            <a:r>
              <a:rPr lang="en-US" altLang="zh-HK" b="1" dirty="0"/>
              <a:t>is </a:t>
            </a:r>
            <a:r>
              <a:rPr lang="en-US" altLang="zh-HK" b="1" dirty="0">
                <a:solidFill>
                  <a:srgbClr val="FF0000"/>
                </a:solidFill>
              </a:rPr>
              <a:t>not less than 100:1</a:t>
            </a:r>
            <a:r>
              <a:rPr lang="en-US" altLang="zh-HK" dirty="0"/>
              <a:t>. The assay of the cylinder(s)</a:t>
            </a:r>
          </a:p>
          <a:p>
            <a:pPr>
              <a:spcBef>
                <a:spcPct val="0"/>
              </a:spcBef>
              <a:buNone/>
            </a:pPr>
            <a:r>
              <a:rPr lang="en-US" altLang="zh-HK" dirty="0"/>
              <a:t>must be traceable either to a National Bureau of Standards (NBS) CO in air Standard</a:t>
            </a:r>
          </a:p>
          <a:p>
            <a:pPr>
              <a:spcBef>
                <a:spcPct val="0"/>
              </a:spcBef>
              <a:buNone/>
            </a:pPr>
            <a:r>
              <a:rPr lang="en-US" altLang="zh-HK" dirty="0"/>
              <a:t>Reference Material (SRM) or to an NBS/EPA-approved commercially available Certified</a:t>
            </a:r>
          </a:p>
          <a:p>
            <a:pPr>
              <a:spcBef>
                <a:spcPct val="0"/>
              </a:spcBef>
              <a:buNone/>
            </a:pPr>
            <a:r>
              <a:rPr lang="en-US" altLang="zh-HK" dirty="0"/>
              <a:t>Reference Material (CRM). CRM's are described in Reference 2, and a list of CRM sources</a:t>
            </a:r>
          </a:p>
          <a:p>
            <a:pPr>
              <a:spcBef>
                <a:spcPct val="0"/>
              </a:spcBef>
              <a:buNone/>
            </a:pPr>
            <a:r>
              <a:rPr lang="en-US" altLang="zh-HK" dirty="0"/>
              <a:t>is available from the address shown for Reference 2. A recommended protocol for</a:t>
            </a:r>
          </a:p>
          <a:p>
            <a:pPr>
              <a:spcBef>
                <a:spcPct val="0"/>
              </a:spcBef>
              <a:buNone/>
            </a:pPr>
            <a:r>
              <a:rPr lang="en-US" altLang="zh-HK" dirty="0"/>
              <a:t>certifying CO gas cylinders against either a CO SRM or a CRM is given in Reference 1. CO</a:t>
            </a:r>
          </a:p>
          <a:p>
            <a:pPr>
              <a:spcBef>
                <a:spcPct val="0"/>
              </a:spcBef>
              <a:buNone/>
            </a:pPr>
            <a:r>
              <a:rPr lang="en-US" altLang="zh-HK" dirty="0"/>
              <a:t>gas cylinders should be recertified on a regular basis as determined by the local quality</a:t>
            </a:r>
          </a:p>
          <a:p>
            <a:pPr>
              <a:spcBef>
                <a:spcPct val="0"/>
              </a:spcBef>
              <a:buNone/>
            </a:pPr>
            <a:r>
              <a:rPr lang="en-US" altLang="zh-HK" dirty="0"/>
              <a:t>control program.</a:t>
            </a:r>
          </a:p>
          <a:p>
            <a:endParaRPr lang="zh-HK" altLang="en-US" dirty="0"/>
          </a:p>
        </p:txBody>
      </p:sp>
      <p:sp>
        <p:nvSpPr>
          <p:cNvPr id="4" name="日期版面配置區 3"/>
          <p:cNvSpPr>
            <a:spLocks noGrp="1"/>
          </p:cNvSpPr>
          <p:nvPr>
            <p:ph type="dt" sz="half" idx="10"/>
          </p:nvPr>
        </p:nvSpPr>
        <p:spPr/>
        <p:txBody>
          <a:bodyPr/>
          <a:lstStyle/>
          <a:p>
            <a:fld id="{E8593B76-41BB-4A5F-B085-4B2B51B3C837}"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48</a:t>
            </a:fld>
            <a:endParaRPr lang="zh-HK" altLang="en-US"/>
          </a:p>
        </p:txBody>
      </p:sp>
    </p:spTree>
    <p:extLst>
      <p:ext uri="{BB962C8B-B14F-4D97-AF65-F5344CB8AC3E}">
        <p14:creationId xmlns:p14="http://schemas.microsoft.com/office/powerpoint/2010/main" val="2760170542"/>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746861"/>
          </a:xfrm>
        </p:spPr>
        <p:txBody>
          <a:bodyPr>
            <a:normAutofit fontScale="90000"/>
          </a:bodyPr>
          <a:lstStyle/>
          <a:p>
            <a:r>
              <a:rPr lang="en-US" altLang="zh-HK" sz="4000" b="1" dirty="0">
                <a:solidFill>
                  <a:schemeClr val="tx1"/>
                </a:solidFill>
              </a:rPr>
              <a:t>What is </a:t>
            </a:r>
            <a:r>
              <a:rPr lang="en-US" altLang="zh-HK" sz="4000" i="1" dirty="0">
                <a:solidFill>
                  <a:srgbClr val="FF0000"/>
                </a:solidFill>
              </a:rPr>
              <a:t>EPA Protocol Gas</a:t>
            </a:r>
            <a:r>
              <a:rPr lang="en-US" altLang="zh-HK" sz="4000" b="1" dirty="0" smtClean="0">
                <a:solidFill>
                  <a:schemeClr val="tx1"/>
                </a:solidFill>
              </a:rPr>
              <a:t>?</a:t>
            </a:r>
            <a:r>
              <a:rPr lang="en-US" altLang="zh-HK" b="1" dirty="0"/>
              <a:t/>
            </a:r>
            <a:br>
              <a:rPr lang="en-US" altLang="zh-HK" b="1" dirty="0"/>
            </a:br>
            <a:endParaRPr lang="zh-HK" altLang="en-US" dirty="0"/>
          </a:p>
        </p:txBody>
      </p:sp>
      <p:sp>
        <p:nvSpPr>
          <p:cNvPr id="3" name="內容版面配置區 2"/>
          <p:cNvSpPr>
            <a:spLocks noGrp="1"/>
          </p:cNvSpPr>
          <p:nvPr>
            <p:ph idx="1"/>
          </p:nvPr>
        </p:nvSpPr>
        <p:spPr>
          <a:xfrm>
            <a:off x="677334" y="1356461"/>
            <a:ext cx="8596668" cy="4684901"/>
          </a:xfrm>
        </p:spPr>
        <p:txBody>
          <a:bodyPr/>
          <a:lstStyle/>
          <a:p>
            <a:pPr>
              <a:spcBef>
                <a:spcPct val="0"/>
              </a:spcBef>
              <a:buNone/>
            </a:pPr>
            <a:r>
              <a:rPr lang="en-US" altLang="zh-HK" b="1" dirty="0"/>
              <a:t>From 40CFR Part 50 Appendix F (this is </a:t>
            </a:r>
            <a:r>
              <a:rPr lang="en-US" altLang="zh-HK" b="1" i="1" u="sng" dirty="0"/>
              <a:t>not</a:t>
            </a:r>
            <a:r>
              <a:rPr lang="en-US" altLang="zh-HK" b="1" dirty="0"/>
              <a:t> Part 58, Appendix A)</a:t>
            </a:r>
            <a:endParaRPr lang="en-US" altLang="zh-HK" dirty="0"/>
          </a:p>
          <a:p>
            <a:pPr>
              <a:spcBef>
                <a:spcPct val="0"/>
              </a:spcBef>
              <a:buNone/>
            </a:pPr>
            <a:r>
              <a:rPr lang="en-US" altLang="zh-HK" b="1" dirty="0"/>
              <a:t>1.3.1</a:t>
            </a:r>
            <a:r>
              <a:rPr lang="en-US" altLang="zh-HK" dirty="0"/>
              <a:t> </a:t>
            </a:r>
            <a:r>
              <a:rPr lang="en-US" altLang="zh-HK" b="1" i="1" u="sng" dirty="0">
                <a:solidFill>
                  <a:srgbClr val="FF0000"/>
                </a:solidFill>
              </a:rPr>
              <a:t>NO</a:t>
            </a:r>
            <a:r>
              <a:rPr lang="en-US" altLang="zh-HK" i="1" dirty="0"/>
              <a:t> concentration standard. </a:t>
            </a:r>
            <a:r>
              <a:rPr lang="en-US" altLang="zh-HK" dirty="0"/>
              <a:t>Gas cylinder standard containing </a:t>
            </a:r>
            <a:r>
              <a:rPr lang="en-US" altLang="zh-HK" b="1" u="sng" dirty="0">
                <a:solidFill>
                  <a:srgbClr val="FF0000"/>
                </a:solidFill>
              </a:rPr>
              <a:t>50 to 100</a:t>
            </a:r>
          </a:p>
          <a:p>
            <a:pPr>
              <a:spcBef>
                <a:spcPct val="0"/>
              </a:spcBef>
              <a:buNone/>
            </a:pPr>
            <a:r>
              <a:rPr lang="en-US" altLang="zh-HK" b="1" u="sng" dirty="0">
                <a:solidFill>
                  <a:srgbClr val="FF0000"/>
                </a:solidFill>
              </a:rPr>
              <a:t>ppm NO in N</a:t>
            </a:r>
            <a:r>
              <a:rPr lang="en-US" altLang="zh-HK" b="1" u="sng" baseline="-25000" dirty="0">
                <a:solidFill>
                  <a:srgbClr val="FF0000"/>
                </a:solidFill>
              </a:rPr>
              <a:t>2</a:t>
            </a:r>
            <a:r>
              <a:rPr lang="en-US" altLang="zh-HK" b="1" u="sng" dirty="0">
                <a:solidFill>
                  <a:srgbClr val="FF0000"/>
                </a:solidFill>
              </a:rPr>
              <a:t>with less than 1 ppm NO</a:t>
            </a:r>
            <a:r>
              <a:rPr lang="en-US" altLang="zh-HK" b="1" u="sng" baseline="-25000" dirty="0">
                <a:solidFill>
                  <a:srgbClr val="FF0000"/>
                </a:solidFill>
              </a:rPr>
              <a:t>2</a:t>
            </a:r>
            <a:r>
              <a:rPr lang="en-US" altLang="zh-HK" dirty="0"/>
              <a:t>. This standard must be traceable to a</a:t>
            </a:r>
          </a:p>
          <a:p>
            <a:pPr>
              <a:spcBef>
                <a:spcPct val="0"/>
              </a:spcBef>
              <a:buNone/>
            </a:pPr>
            <a:r>
              <a:rPr lang="en-US" altLang="zh-HK" dirty="0"/>
              <a:t>National Bureau of Standards (NBS) NO in N</a:t>
            </a:r>
            <a:r>
              <a:rPr lang="en-US" altLang="zh-HK" baseline="-25000" dirty="0"/>
              <a:t>2</a:t>
            </a:r>
            <a:r>
              <a:rPr lang="en-US" altLang="zh-HK" dirty="0"/>
              <a:t>Standard Reference Material (SRM</a:t>
            </a:r>
          </a:p>
          <a:p>
            <a:pPr>
              <a:spcBef>
                <a:spcPct val="0"/>
              </a:spcBef>
              <a:buNone/>
            </a:pPr>
            <a:r>
              <a:rPr lang="en-US" altLang="zh-HK" dirty="0"/>
              <a:t>1683 or SRM 1684), an NBS NO</a:t>
            </a:r>
            <a:r>
              <a:rPr lang="en-US" altLang="zh-HK" baseline="-25000" dirty="0"/>
              <a:t>2</a:t>
            </a:r>
            <a:r>
              <a:rPr lang="en-US" altLang="zh-HK" dirty="0"/>
              <a:t>Standard Reference Material (SRM 1629), or an</a:t>
            </a:r>
          </a:p>
          <a:p>
            <a:pPr>
              <a:spcBef>
                <a:spcPct val="0"/>
              </a:spcBef>
              <a:buNone/>
            </a:pPr>
            <a:r>
              <a:rPr lang="en-US" altLang="zh-HK" dirty="0"/>
              <a:t>NBS/EPA-approved commercially available Certified Reference Material (CRM). </a:t>
            </a:r>
          </a:p>
          <a:p>
            <a:pPr>
              <a:spcBef>
                <a:spcPct val="0"/>
              </a:spcBef>
              <a:buNone/>
            </a:pPr>
            <a:endParaRPr lang="en-US" altLang="zh-HK" dirty="0"/>
          </a:p>
          <a:p>
            <a:pPr>
              <a:spcBef>
                <a:spcPct val="0"/>
              </a:spcBef>
              <a:buNone/>
            </a:pPr>
            <a:endParaRPr lang="en-US" altLang="zh-HK" dirty="0"/>
          </a:p>
          <a:p>
            <a:pPr>
              <a:spcBef>
                <a:spcPct val="0"/>
              </a:spcBef>
              <a:buNone/>
            </a:pPr>
            <a:r>
              <a:rPr lang="en-US" altLang="zh-HK" b="1" dirty="0"/>
              <a:t>Basically, if you purchase EPA Protocol Gas at the right concentrations things</a:t>
            </a:r>
          </a:p>
          <a:p>
            <a:pPr>
              <a:spcBef>
                <a:spcPct val="0"/>
              </a:spcBef>
              <a:buNone/>
            </a:pPr>
            <a:r>
              <a:rPr lang="en-US" altLang="zh-HK" b="1" dirty="0"/>
              <a:t>should be good. </a:t>
            </a:r>
            <a:r>
              <a:rPr lang="en-US" altLang="zh-HK" b="1" u="sng" dirty="0"/>
              <a:t>BUT</a:t>
            </a:r>
            <a:r>
              <a:rPr lang="en-US" altLang="zh-HK" b="1" dirty="0"/>
              <a:t>, there are factors and calculations that impact what</a:t>
            </a:r>
          </a:p>
          <a:p>
            <a:pPr>
              <a:spcBef>
                <a:spcPct val="0"/>
              </a:spcBef>
              <a:buNone/>
            </a:pPr>
            <a:r>
              <a:rPr lang="en-US" altLang="zh-HK" b="1" dirty="0"/>
              <a:t>concentration you can get out of your gas calibrator. Let’s talk more about</a:t>
            </a:r>
          </a:p>
          <a:p>
            <a:pPr>
              <a:spcBef>
                <a:spcPct val="0"/>
              </a:spcBef>
              <a:buNone/>
            </a:pPr>
            <a:r>
              <a:rPr lang="en-US" altLang="zh-HK" b="1" dirty="0"/>
              <a:t>generating a test gas atmosphere to better understand this.</a:t>
            </a:r>
          </a:p>
          <a:p>
            <a:endParaRPr lang="zh-HK" altLang="en-US" dirty="0"/>
          </a:p>
        </p:txBody>
      </p:sp>
      <p:sp>
        <p:nvSpPr>
          <p:cNvPr id="4" name="日期版面配置區 3"/>
          <p:cNvSpPr>
            <a:spLocks noGrp="1"/>
          </p:cNvSpPr>
          <p:nvPr>
            <p:ph type="dt" sz="half" idx="10"/>
          </p:nvPr>
        </p:nvSpPr>
        <p:spPr/>
        <p:txBody>
          <a:bodyPr/>
          <a:lstStyle/>
          <a:p>
            <a:fld id="{44C5C0C3-0B9B-4040-890C-EDABD31BA294}"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49</a:t>
            </a:fld>
            <a:endParaRPr lang="zh-HK" altLang="en-US"/>
          </a:p>
        </p:txBody>
      </p:sp>
    </p:spTree>
    <p:extLst>
      <p:ext uri="{BB962C8B-B14F-4D97-AF65-F5344CB8AC3E}">
        <p14:creationId xmlns:p14="http://schemas.microsoft.com/office/powerpoint/2010/main" val="137282335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lstStyle/>
          <a:p>
            <a:r>
              <a:rPr lang="en-US" altLang="zh-HK" dirty="0"/>
              <a:t> To </a:t>
            </a:r>
            <a:r>
              <a:rPr lang="en-US" altLang="zh-HK" dirty="0">
                <a:solidFill>
                  <a:srgbClr val="FF0000"/>
                </a:solidFill>
              </a:rPr>
              <a:t>protect public health</a:t>
            </a:r>
            <a:r>
              <a:rPr lang="en-US" altLang="zh-HK" dirty="0"/>
              <a:t>, the air quality at passenger waiting areas inside a semiconfined PTI should meet both the </a:t>
            </a:r>
            <a:r>
              <a:rPr lang="en-US" altLang="zh-HK" dirty="0">
                <a:solidFill>
                  <a:srgbClr val="FF0000"/>
                </a:solidFill>
              </a:rPr>
              <a:t>1-hour and 5-minute average air quality guidelines </a:t>
            </a:r>
            <a:r>
              <a:rPr lang="en-US" altLang="zh-HK" dirty="0"/>
              <a:t>as given in Table 1. At other places where passengers stay for not more than a few minutes, the </a:t>
            </a:r>
            <a:r>
              <a:rPr lang="en-US" altLang="zh-HK" dirty="0">
                <a:solidFill>
                  <a:srgbClr val="FF0000"/>
                </a:solidFill>
              </a:rPr>
              <a:t>air quality </a:t>
            </a:r>
            <a:r>
              <a:rPr lang="en-US" altLang="zh-HK" dirty="0"/>
              <a:t>should </a:t>
            </a:r>
            <a:r>
              <a:rPr lang="en-US" altLang="zh-HK" dirty="0">
                <a:solidFill>
                  <a:srgbClr val="FF0000"/>
                </a:solidFill>
              </a:rPr>
              <a:t>at least meet the 5-minute average air quality guidelines</a:t>
            </a:r>
            <a:r>
              <a:rPr lang="en-US" altLang="zh-HK" dirty="0"/>
              <a:t>. </a:t>
            </a:r>
            <a:endParaRPr lang="zh-TW" altLang="zh-HK" dirty="0"/>
          </a:p>
          <a:p>
            <a:r>
              <a:rPr lang="en-US" altLang="zh-HK" dirty="0"/>
              <a:t>To help minimize the accumulation of air pollutants, the layout of a PTI should avoid as far as possible solid walls or other barriers which inhibit natural air flow, and should have the vehicle entrances and exits strategically located so as to enhance air movements across the PTI. The layout should help </a:t>
            </a:r>
            <a:r>
              <a:rPr lang="en-US" altLang="zh-HK" dirty="0">
                <a:solidFill>
                  <a:srgbClr val="FF0000"/>
                </a:solidFill>
              </a:rPr>
              <a:t>minimize</a:t>
            </a:r>
            <a:r>
              <a:rPr lang="en-US" altLang="zh-HK" dirty="0"/>
              <a:t> the </a:t>
            </a:r>
            <a:r>
              <a:rPr lang="en-US" altLang="zh-HK" dirty="0">
                <a:solidFill>
                  <a:srgbClr val="FF0000"/>
                </a:solidFill>
              </a:rPr>
              <a:t>accumulation of air pollutants</a:t>
            </a:r>
            <a:r>
              <a:rPr lang="en-US" altLang="zh-HK" dirty="0"/>
              <a:t>. </a:t>
            </a:r>
            <a:endParaRPr lang="zh-TW" altLang="zh-HK" dirty="0"/>
          </a:p>
          <a:p>
            <a:endParaRPr lang="zh-HK" altLang="en-US" dirty="0"/>
          </a:p>
        </p:txBody>
      </p:sp>
      <p:sp>
        <p:nvSpPr>
          <p:cNvPr id="4" name="日期版面配置區 3"/>
          <p:cNvSpPr>
            <a:spLocks noGrp="1"/>
          </p:cNvSpPr>
          <p:nvPr>
            <p:ph type="dt" sz="half" idx="10"/>
          </p:nvPr>
        </p:nvSpPr>
        <p:spPr/>
        <p:txBody>
          <a:bodyPr/>
          <a:lstStyle/>
          <a:p>
            <a:fld id="{5F1ACDA4-5C35-4C63-9D31-10B5847B4F7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a:t>
            </a:fld>
            <a:endParaRPr lang="zh-HK" altLang="en-US"/>
          </a:p>
        </p:txBody>
      </p:sp>
    </p:spTree>
    <p:extLst>
      <p:ext uri="{BB962C8B-B14F-4D97-AF65-F5344CB8AC3E}">
        <p14:creationId xmlns:p14="http://schemas.microsoft.com/office/powerpoint/2010/main" val="1990927908"/>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What is </a:t>
            </a:r>
            <a:r>
              <a:rPr lang="en-US" altLang="zh-HK" i="1" dirty="0">
                <a:solidFill>
                  <a:srgbClr val="FF0000"/>
                </a:solidFill>
              </a:rPr>
              <a:t>EPA Protocol Gas</a:t>
            </a:r>
            <a:r>
              <a:rPr lang="en-US" altLang="zh-HK" b="1" dirty="0">
                <a:solidFill>
                  <a:schemeClr val="tx1"/>
                </a:solidFill>
              </a:rPr>
              <a:t>?</a:t>
            </a:r>
            <a:r>
              <a:rPr lang="en-US" altLang="zh-HK" b="1" dirty="0"/>
              <a:t/>
            </a:r>
            <a:br>
              <a:rPr lang="en-US" altLang="zh-HK" b="1" dirty="0"/>
            </a:br>
            <a:endParaRPr lang="zh-HK" altLang="en-US" dirty="0"/>
          </a:p>
        </p:txBody>
      </p:sp>
      <p:sp>
        <p:nvSpPr>
          <p:cNvPr id="4" name="日期版面配置區 3"/>
          <p:cNvSpPr>
            <a:spLocks noGrp="1"/>
          </p:cNvSpPr>
          <p:nvPr>
            <p:ph type="dt" sz="half" idx="10"/>
          </p:nvPr>
        </p:nvSpPr>
        <p:spPr/>
        <p:txBody>
          <a:bodyPr/>
          <a:lstStyle/>
          <a:p>
            <a:fld id="{28724CCC-5DDB-4D1B-8489-F497F1732EEF}"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smtClean="0"/>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50</a:t>
            </a:fld>
            <a:endParaRPr lang="zh-HK" altLang="en-US"/>
          </a:p>
        </p:txBody>
      </p:sp>
      <p:pic>
        <p:nvPicPr>
          <p:cNvPr id="7" name="Picture 3"/>
          <p:cNvPicPr>
            <a:picLocks noGrp="1" noChangeAspect="1"/>
          </p:cNvPicPr>
          <p:nvPr>
            <p:ph idx="1"/>
          </p:nvPr>
        </p:nvPicPr>
        <p:blipFill>
          <a:blip r:embed="rId2">
            <a:extLst>
              <a:ext uri="{28A0092B-C50C-407E-A947-70E740481C1C}">
                <a14:useLocalDpi xmlns:a14="http://schemas.microsoft.com/office/drawing/2010/main" val="0"/>
              </a:ext>
            </a:extLst>
          </a:blip>
          <a:srcRect l="35991" t="16666" r="38333" b="15585"/>
          <a:stretch>
            <a:fillRect/>
          </a:stretch>
        </p:blipFill>
        <p:spPr bwMode="auto">
          <a:xfrm>
            <a:off x="2444750" y="1193800"/>
            <a:ext cx="466725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648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8786" y="609600"/>
            <a:ext cx="8535215" cy="807417"/>
          </a:xfrm>
        </p:spPr>
        <p:txBody>
          <a:bodyPr/>
          <a:lstStyle/>
          <a:p>
            <a:r>
              <a:rPr lang="en-US" altLang="zh-CN" b="1" dirty="0">
                <a:solidFill>
                  <a:schemeClr val="tx1"/>
                </a:solidFill>
              </a:rPr>
              <a:t>Case study in CO analyzers</a:t>
            </a: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6A8C33F2-0311-4593-B542-45C63CB919C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51</a:t>
            </a:fld>
            <a:endParaRPr lang="zh-HK" altLang="en-US"/>
          </a:p>
        </p:txBody>
      </p:sp>
      <p:pic>
        <p:nvPicPr>
          <p:cNvPr id="7" name="Picture 3" descr="phot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8786" y="1803606"/>
            <a:ext cx="3505898" cy="2333235"/>
          </a:xfrm>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descr="model Teco 4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60977" y="1644466"/>
            <a:ext cx="3817937" cy="2492375"/>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3"/>
          <p:cNvSpPr txBox="1">
            <a:spLocks noChangeArrowheads="1"/>
          </p:cNvSpPr>
          <p:nvPr/>
        </p:nvSpPr>
        <p:spPr bwMode="auto">
          <a:xfrm>
            <a:off x="2443152" y="4338486"/>
            <a:ext cx="191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800" dirty="0">
                <a:ea typeface="宋体" panose="02010600030101010101" pitchFamily="2" charset="-122"/>
              </a:rPr>
              <a:t>T-API: Model 300E</a:t>
            </a:r>
            <a:endParaRPr lang="zh-CN" altLang="en-US" sz="1800" dirty="0">
              <a:ea typeface="宋体" panose="02010600030101010101" pitchFamily="2" charset="-122"/>
            </a:endParaRPr>
          </a:p>
        </p:txBody>
      </p:sp>
      <p:sp>
        <p:nvSpPr>
          <p:cNvPr id="10" name="TextBox 8"/>
          <p:cNvSpPr txBox="1">
            <a:spLocks noChangeArrowheads="1"/>
          </p:cNvSpPr>
          <p:nvPr/>
        </p:nvSpPr>
        <p:spPr bwMode="auto">
          <a:xfrm>
            <a:off x="6588125" y="4289425"/>
            <a:ext cx="199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CN" sz="1800" dirty="0">
                <a:ea typeface="宋体" panose="02010600030101010101" pitchFamily="2" charset="-122"/>
              </a:rPr>
              <a:t>TEI: Model 48C-TLE</a:t>
            </a:r>
            <a:endParaRPr lang="zh-CN" altLang="en-US" sz="1800" dirty="0">
              <a:ea typeface="宋体" panose="02010600030101010101" pitchFamily="2" charset="-122"/>
            </a:endParaRPr>
          </a:p>
        </p:txBody>
      </p:sp>
    </p:spTree>
    <p:extLst>
      <p:ext uri="{BB962C8B-B14F-4D97-AF65-F5344CB8AC3E}">
        <p14:creationId xmlns:p14="http://schemas.microsoft.com/office/powerpoint/2010/main" val="4281730530"/>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771083"/>
          </a:xfrm>
        </p:spPr>
        <p:txBody>
          <a:bodyPr/>
          <a:lstStyle/>
          <a:p>
            <a:r>
              <a:rPr lang="en-US" altLang="zh-CN" b="1" dirty="0">
                <a:solidFill>
                  <a:schemeClr val="tx1"/>
                </a:solidFill>
              </a:rPr>
              <a:t>Responses to Daily Checks</a:t>
            </a: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5702C366-B6DF-4577-822A-59897C54A1DF}"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52</a:t>
            </a:fld>
            <a:endParaRPr lang="zh-HK" altLang="en-US"/>
          </a:p>
        </p:txBody>
      </p:sp>
      <p:graphicFrame>
        <p:nvGraphicFramePr>
          <p:cNvPr id="7" name="Group 3"/>
          <p:cNvGraphicFramePr>
            <a:graphicFrameLocks/>
          </p:cNvGraphicFramePr>
          <p:nvPr>
            <p:extLst>
              <p:ext uri="{D42A27DB-BD31-4B8C-83A1-F6EECF244321}">
                <p14:modId xmlns:p14="http://schemas.microsoft.com/office/powerpoint/2010/main" val="1850585711"/>
              </p:ext>
            </p:extLst>
          </p:nvPr>
        </p:nvGraphicFramePr>
        <p:xfrm>
          <a:off x="351226" y="1513148"/>
          <a:ext cx="10401299" cy="4132233"/>
        </p:xfrm>
        <a:graphic>
          <a:graphicData uri="http://schemas.openxmlformats.org/drawingml/2006/table">
            <a:tbl>
              <a:tblPr/>
              <a:tblGrid>
                <a:gridCol w="1655928">
                  <a:extLst>
                    <a:ext uri="{9D8B030D-6E8A-4147-A177-3AD203B41FA5}">
                      <a16:colId xmlns:a16="http://schemas.microsoft.com/office/drawing/2014/main" xmlns="" val="20000"/>
                    </a:ext>
                  </a:extLst>
                </a:gridCol>
                <a:gridCol w="1747924">
                  <a:extLst>
                    <a:ext uri="{9D8B030D-6E8A-4147-A177-3AD203B41FA5}">
                      <a16:colId xmlns:a16="http://schemas.microsoft.com/office/drawing/2014/main" xmlns="" val="20001"/>
                    </a:ext>
                  </a:extLst>
                </a:gridCol>
                <a:gridCol w="1841837">
                  <a:extLst>
                    <a:ext uri="{9D8B030D-6E8A-4147-A177-3AD203B41FA5}">
                      <a16:colId xmlns:a16="http://schemas.microsoft.com/office/drawing/2014/main" xmlns="" val="20002"/>
                    </a:ext>
                  </a:extLst>
                </a:gridCol>
                <a:gridCol w="1719175">
                  <a:extLst>
                    <a:ext uri="{9D8B030D-6E8A-4147-A177-3AD203B41FA5}">
                      <a16:colId xmlns:a16="http://schemas.microsoft.com/office/drawing/2014/main" xmlns="" val="20003"/>
                    </a:ext>
                  </a:extLst>
                </a:gridCol>
                <a:gridCol w="1717259">
                  <a:extLst>
                    <a:ext uri="{9D8B030D-6E8A-4147-A177-3AD203B41FA5}">
                      <a16:colId xmlns:a16="http://schemas.microsoft.com/office/drawing/2014/main" xmlns="" val="20004"/>
                    </a:ext>
                  </a:extLst>
                </a:gridCol>
                <a:gridCol w="1719176">
                  <a:extLst>
                    <a:ext uri="{9D8B030D-6E8A-4147-A177-3AD203B41FA5}">
                      <a16:colId xmlns:a16="http://schemas.microsoft.com/office/drawing/2014/main" xmlns="" val="20005"/>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Point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Source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Value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TEI </a:t>
                      </a:r>
                      <a:r>
                        <a:rPr kumimoji="0" lang="en-US" altLang="zh-CN" sz="1600" b="0" i="0" u="sng" strike="noStrike" cap="none" normalizeH="0" baseline="0" dirty="0" err="1">
                          <a:ln>
                            <a:noFill/>
                          </a:ln>
                          <a:solidFill>
                            <a:schemeClr val="tx1"/>
                          </a:solidFill>
                          <a:effectLst/>
                          <a:latin typeface="Arial" pitchFamily="34" charset="0"/>
                          <a:ea typeface="SimSun" pitchFamily="2" charset="-122"/>
                        </a:rPr>
                        <a:t>Avg</a:t>
                      </a:r>
                      <a:endParaRPr kumimoji="0" lang="en-US" altLang="zh-CN" sz="1600" b="0" i="0" u="sng" strike="noStrike" cap="none" normalizeH="0" baseline="0" dirty="0">
                        <a:ln>
                          <a:noFill/>
                        </a:ln>
                        <a:solidFill>
                          <a:schemeClr val="tx1"/>
                        </a:solidFill>
                        <a:effectLst/>
                        <a:latin typeface="Arial"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T_API </a:t>
                      </a:r>
                      <a:r>
                        <a:rPr kumimoji="0" lang="en-US" altLang="zh-CN" sz="1600" b="0" i="0" u="sng" strike="noStrike" cap="none" normalizeH="0" baseline="0" dirty="0" err="1">
                          <a:ln>
                            <a:noFill/>
                          </a:ln>
                          <a:solidFill>
                            <a:schemeClr val="tx1"/>
                          </a:solidFill>
                          <a:effectLst/>
                          <a:latin typeface="Arial" pitchFamily="34" charset="0"/>
                          <a:ea typeface="SimSun" pitchFamily="2" charset="-122"/>
                        </a:rPr>
                        <a:t>Avg</a:t>
                      </a:r>
                      <a:endParaRPr kumimoji="0" lang="en-US" altLang="zh-CN" sz="1600" b="0" i="0" u="sng" strike="noStrike" cap="none" normalizeH="0" baseline="0" dirty="0">
                        <a:ln>
                          <a:noFill/>
                        </a:ln>
                        <a:solidFill>
                          <a:schemeClr val="tx1"/>
                        </a:solidFill>
                        <a:effectLst/>
                        <a:latin typeface="Arial"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TEI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err="1">
                          <a:ln>
                            <a:noFill/>
                          </a:ln>
                          <a:solidFill>
                            <a:schemeClr val="tx1"/>
                          </a:solidFill>
                          <a:effectLst/>
                          <a:latin typeface="Arial" pitchFamily="34" charset="0"/>
                          <a:ea typeface="SimSun" pitchFamily="2" charset="-122"/>
                        </a:rPr>
                        <a:t>Std</a:t>
                      </a:r>
                      <a:r>
                        <a:rPr kumimoji="0" lang="en-US" altLang="zh-CN" sz="1600" b="0" i="0" u="sng" strike="noStrike" cap="none" normalizeH="0" baseline="0" dirty="0">
                          <a:ln>
                            <a:noFill/>
                          </a:ln>
                          <a:solidFill>
                            <a:schemeClr val="tx1"/>
                          </a:solidFill>
                          <a:effectLst/>
                          <a:latin typeface="Arial" pitchFamily="34" charset="0"/>
                          <a:ea typeface="SimSun" pitchFamily="2" charset="-122"/>
                        </a:rPr>
                        <a:t> Dev.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T_API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err="1">
                          <a:ln>
                            <a:noFill/>
                          </a:ln>
                          <a:solidFill>
                            <a:schemeClr val="tx1"/>
                          </a:solidFill>
                          <a:effectLst/>
                          <a:latin typeface="Arial" pitchFamily="34" charset="0"/>
                          <a:ea typeface="SimSun" pitchFamily="2" charset="-122"/>
                        </a:rPr>
                        <a:t>Std</a:t>
                      </a:r>
                      <a:r>
                        <a:rPr kumimoji="0" lang="en-US" altLang="zh-CN" sz="1600" b="0" i="0" u="sng" strike="noStrike" cap="none" normalizeH="0" baseline="0" dirty="0">
                          <a:ln>
                            <a:noFill/>
                          </a:ln>
                          <a:solidFill>
                            <a:schemeClr val="tx1"/>
                          </a:solidFill>
                          <a:effectLst/>
                          <a:latin typeface="Arial" pitchFamily="34" charset="0"/>
                          <a:ea typeface="SimSun" pitchFamily="2" charset="-122"/>
                        </a:rPr>
                        <a:t> Dev.</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extLst>
                  <a:ext uri="{0D108BD9-81ED-4DB2-BD59-A6C34878D82A}">
                    <a16:rowId xmlns:a16="http://schemas.microsoft.com/office/drawing/2014/main" xmlns="" val="10000"/>
                  </a:ext>
                </a:extLst>
              </a:tr>
              <a:tr h="11548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Span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4500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4614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4612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81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155 ppb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extLst>
                  <a:ext uri="{0D108BD9-81ED-4DB2-BD59-A6C34878D82A}">
                    <a16:rowId xmlns:a16="http://schemas.microsoft.com/office/drawing/2014/main" xmlns="" val="10001"/>
                  </a:ext>
                </a:extLst>
              </a:tr>
              <a:tr h="11947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a:ln>
                            <a:noFill/>
                          </a:ln>
                          <a:solidFill>
                            <a:schemeClr val="tx1"/>
                          </a:solidFill>
                          <a:effectLst/>
                          <a:latin typeface="Arial" pitchFamily="34" charset="0"/>
                          <a:ea typeface="SimSun" pitchFamily="2" charset="-122"/>
                        </a:rPr>
                        <a:t>Precision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500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a:ln>
                            <a:noFill/>
                          </a:ln>
                          <a:solidFill>
                            <a:schemeClr val="tx1"/>
                          </a:solidFill>
                          <a:effectLst/>
                          <a:latin typeface="Arial" pitchFamily="34" charset="0"/>
                          <a:ea typeface="SimSun" pitchFamily="2" charset="-122"/>
                        </a:rPr>
                        <a:t>514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a:ln>
                            <a:noFill/>
                          </a:ln>
                          <a:solidFill>
                            <a:schemeClr val="tx1"/>
                          </a:solidFill>
                          <a:effectLst/>
                          <a:latin typeface="Arial" pitchFamily="34" charset="0"/>
                          <a:ea typeface="SimSun" pitchFamily="2" charset="-122"/>
                        </a:rPr>
                        <a:t>550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a:ln>
                            <a:noFill/>
                          </a:ln>
                          <a:solidFill>
                            <a:schemeClr val="tx1"/>
                          </a:solidFill>
                          <a:effectLst/>
                          <a:latin typeface="Arial" pitchFamily="34" charset="0"/>
                          <a:ea typeface="SimSun" pitchFamily="2" charset="-122"/>
                        </a:rPr>
                        <a:t>17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30 ppb</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extLst>
                  <a:ext uri="{0D108BD9-81ED-4DB2-BD59-A6C34878D82A}">
                    <a16:rowId xmlns:a16="http://schemas.microsoft.com/office/drawing/2014/main" xmlns="" val="10002"/>
                  </a:ext>
                </a:extLst>
              </a:tr>
              <a:tr h="11548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sng" strike="noStrike" cap="none" normalizeH="0" baseline="0" dirty="0">
                          <a:ln>
                            <a:noFill/>
                          </a:ln>
                          <a:solidFill>
                            <a:schemeClr val="tx1"/>
                          </a:solidFill>
                          <a:effectLst/>
                          <a:latin typeface="Arial" pitchFamily="34" charset="0"/>
                          <a:ea typeface="SimSun" pitchFamily="2" charset="-122"/>
                        </a:rPr>
                        <a:t>Zero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0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1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a:ln>
                            <a:noFill/>
                          </a:ln>
                          <a:solidFill>
                            <a:schemeClr val="tx1"/>
                          </a:solidFill>
                          <a:effectLst/>
                          <a:latin typeface="Arial" pitchFamily="34" charset="0"/>
                          <a:ea typeface="SimSun" pitchFamily="2" charset="-122"/>
                        </a:rPr>
                        <a:t>-8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a:ln>
                            <a:noFill/>
                          </a:ln>
                          <a:solidFill>
                            <a:schemeClr val="tx1"/>
                          </a:solidFill>
                          <a:effectLst/>
                          <a:latin typeface="Arial" pitchFamily="34" charset="0"/>
                          <a:ea typeface="SimSun" pitchFamily="2" charset="-122"/>
                        </a:rPr>
                        <a:t>17 ppb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dirty="0">
                          <a:ln>
                            <a:noFill/>
                          </a:ln>
                          <a:solidFill>
                            <a:schemeClr val="tx1"/>
                          </a:solidFill>
                          <a:effectLst/>
                          <a:latin typeface="Arial" pitchFamily="34" charset="0"/>
                          <a:ea typeface="SimSun" pitchFamily="2" charset="-122"/>
                        </a:rPr>
                        <a:t>33 ppb</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78951239"/>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807417"/>
          </a:xfrm>
        </p:spPr>
        <p:txBody>
          <a:bodyPr>
            <a:normAutofit fontScale="90000"/>
          </a:bodyPr>
          <a:lstStyle/>
          <a:p>
            <a:r>
              <a:rPr lang="en-US" altLang="zh-CN" sz="4000" b="1" dirty="0">
                <a:solidFill>
                  <a:schemeClr val="tx1"/>
                </a:solidFill>
                <a:ea typeface="宋体" panose="02010600030101010101" pitchFamily="2" charset="-122"/>
              </a:rPr>
              <a:t>Case study in CO analyzers</a:t>
            </a:r>
            <a:r>
              <a:rPr lang="zh-CN" altLang="en-US" b="1" dirty="0">
                <a:ea typeface="宋体" panose="02010600030101010101" pitchFamily="2" charset="-122"/>
              </a:rPr>
              <a:t/>
            </a:r>
            <a:br>
              <a:rPr lang="zh-CN" altLang="en-US" b="1" dirty="0">
                <a:ea typeface="宋体" panose="02010600030101010101" pitchFamily="2" charset="-122"/>
              </a:rPr>
            </a:br>
            <a:endParaRPr lang="zh-HK" altLang="en-US" dirty="0"/>
          </a:p>
        </p:txBody>
      </p:sp>
      <p:sp>
        <p:nvSpPr>
          <p:cNvPr id="4" name="日期版面配置區 3"/>
          <p:cNvSpPr>
            <a:spLocks noGrp="1"/>
          </p:cNvSpPr>
          <p:nvPr>
            <p:ph type="dt" sz="half" idx="10"/>
          </p:nvPr>
        </p:nvSpPr>
        <p:spPr/>
        <p:txBody>
          <a:bodyPr/>
          <a:lstStyle/>
          <a:p>
            <a:fld id="{0D4ED9E6-798A-4EC0-9C7F-20CE053A355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53</a:t>
            </a:fld>
            <a:endParaRPr lang="zh-HK" altLang="en-US"/>
          </a:p>
        </p:txBody>
      </p:sp>
      <p:graphicFrame>
        <p:nvGraphicFramePr>
          <p:cNvPr id="7" name="Object 7"/>
          <p:cNvGraphicFramePr>
            <a:graphicFrameLocks noChangeAspect="1"/>
          </p:cNvGraphicFramePr>
          <p:nvPr>
            <p:extLst>
              <p:ext uri="{D42A27DB-BD31-4B8C-83A1-F6EECF244321}">
                <p14:modId xmlns:p14="http://schemas.microsoft.com/office/powerpoint/2010/main" val="208650846"/>
              </p:ext>
            </p:extLst>
          </p:nvPr>
        </p:nvGraphicFramePr>
        <p:xfrm>
          <a:off x="829621" y="1384852"/>
          <a:ext cx="8703317" cy="5069924"/>
        </p:xfrm>
        <a:graphic>
          <a:graphicData uri="http://schemas.openxmlformats.org/presentationml/2006/ole">
            <mc:AlternateContent xmlns:mc="http://schemas.openxmlformats.org/markup-compatibility/2006">
              <mc:Choice xmlns:v="urn:schemas-microsoft-com:vml" Requires="v">
                <p:oleObj spid="_x0000_s8397" name="Chart" r:id="rId3" imgW="5410335" imgH="2876637" progId="Excel.Chart.8">
                  <p:embed/>
                </p:oleObj>
              </mc:Choice>
              <mc:Fallback>
                <p:oleObj name="Chart" r:id="rId3" imgW="5410335" imgH="287663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21" y="1384852"/>
                        <a:ext cx="8703317" cy="506992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417085502"/>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8786" y="609600"/>
            <a:ext cx="8535215" cy="716583"/>
          </a:xfrm>
        </p:spPr>
        <p:txBody>
          <a:bodyPr>
            <a:noAutofit/>
          </a:bodyPr>
          <a:lstStyle/>
          <a:p>
            <a:r>
              <a:rPr lang="en-US" altLang="zh-CN" b="1" dirty="0">
                <a:solidFill>
                  <a:schemeClr val="tx1"/>
                </a:solidFill>
                <a:ea typeface="宋体" panose="02010600030101010101" pitchFamily="2" charset="-122"/>
              </a:rPr>
              <a:t>Case study in CO analyzers</a:t>
            </a:r>
            <a:r>
              <a:rPr lang="zh-CN" altLang="en-US" b="1" dirty="0">
                <a:solidFill>
                  <a:schemeClr val="tx1"/>
                </a:solidFill>
                <a:ea typeface="宋体" panose="02010600030101010101" pitchFamily="2" charset="-122"/>
              </a:rPr>
              <a:t/>
            </a:r>
            <a:br>
              <a:rPr lang="zh-CN" altLang="en-US" b="1" dirty="0">
                <a:solidFill>
                  <a:schemeClr val="tx1"/>
                </a:solidFill>
                <a:ea typeface="宋体" panose="02010600030101010101" pitchFamily="2" charset="-122"/>
              </a:rPr>
            </a:br>
            <a:endParaRPr lang="zh-HK" altLang="en-US" b="1" dirty="0">
              <a:solidFill>
                <a:schemeClr val="tx1"/>
              </a:solidFill>
            </a:endParaRPr>
          </a:p>
        </p:txBody>
      </p:sp>
      <p:sp>
        <p:nvSpPr>
          <p:cNvPr id="4" name="日期版面配置區 3"/>
          <p:cNvSpPr>
            <a:spLocks noGrp="1"/>
          </p:cNvSpPr>
          <p:nvPr>
            <p:ph type="dt" sz="half" idx="10"/>
          </p:nvPr>
        </p:nvSpPr>
        <p:spPr/>
        <p:txBody>
          <a:bodyPr/>
          <a:lstStyle/>
          <a:p>
            <a:fld id="{81167A48-B5F8-4CD4-BDFB-668F0F742CB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54</a:t>
            </a:fld>
            <a:endParaRPr lang="zh-HK" altLang="en-US"/>
          </a:p>
        </p:txBody>
      </p:sp>
      <p:graphicFrame>
        <p:nvGraphicFramePr>
          <p:cNvPr id="7" name="Object 16"/>
          <p:cNvGraphicFramePr>
            <a:graphicFrameLocks noChangeAspect="1"/>
          </p:cNvGraphicFramePr>
          <p:nvPr/>
        </p:nvGraphicFramePr>
        <p:xfrm>
          <a:off x="338138" y="1325563"/>
          <a:ext cx="7340600" cy="4981575"/>
        </p:xfrm>
        <a:graphic>
          <a:graphicData uri="http://schemas.openxmlformats.org/presentationml/2006/ole">
            <mc:AlternateContent xmlns:mc="http://schemas.openxmlformats.org/markup-compatibility/2006">
              <mc:Choice xmlns:v="urn:schemas-microsoft-com:vml" Requires="v">
                <p:oleObj spid="_x0000_s9421" name="Chart" r:id="rId3" imgW="5410335" imgH="2886093" progId="Excel.Chart.8">
                  <p:embed/>
                </p:oleObj>
              </mc:Choice>
              <mc:Fallback>
                <p:oleObj name="Chart" r:id="rId3" imgW="5410335" imgH="2886093"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325563"/>
                        <a:ext cx="73406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91845281"/>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9342" y="609600"/>
            <a:ext cx="8474659" cy="831640"/>
          </a:xfrm>
        </p:spPr>
        <p:txBody>
          <a:bodyPr>
            <a:noAutofit/>
          </a:bodyPr>
          <a:lstStyle/>
          <a:p>
            <a:r>
              <a:rPr lang="en-US" altLang="zh-CN" b="1" dirty="0">
                <a:solidFill>
                  <a:schemeClr val="tx1"/>
                </a:solidFill>
                <a:ea typeface="宋体" panose="02010600030101010101" pitchFamily="2" charset="-122"/>
              </a:rPr>
              <a:t>Case study in CO analyzers</a:t>
            </a:r>
            <a:r>
              <a:rPr lang="zh-CN" altLang="en-US" b="1" dirty="0">
                <a:solidFill>
                  <a:schemeClr val="tx1"/>
                </a:solidFill>
                <a:ea typeface="宋体" panose="02010600030101010101" pitchFamily="2" charset="-122"/>
              </a:rPr>
              <a:t/>
            </a:r>
            <a:br>
              <a:rPr lang="zh-CN" altLang="en-US" b="1" dirty="0">
                <a:solidFill>
                  <a:schemeClr val="tx1"/>
                </a:solidFill>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BAB2DC98-6118-4E79-B26A-5655DCCD4255}"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55</a:t>
            </a:fld>
            <a:endParaRPr lang="zh-HK" altLang="en-US"/>
          </a:p>
        </p:txBody>
      </p:sp>
      <p:graphicFrame>
        <p:nvGraphicFramePr>
          <p:cNvPr id="8" name="Object 17"/>
          <p:cNvGraphicFramePr>
            <a:graphicFrameLocks noChangeAspect="1"/>
          </p:cNvGraphicFramePr>
          <p:nvPr/>
        </p:nvGraphicFramePr>
        <p:xfrm>
          <a:off x="338138" y="1325563"/>
          <a:ext cx="7408862" cy="5027612"/>
        </p:xfrm>
        <a:graphic>
          <a:graphicData uri="http://schemas.openxmlformats.org/presentationml/2006/ole">
            <mc:AlternateContent xmlns:mc="http://schemas.openxmlformats.org/markup-compatibility/2006">
              <mc:Choice xmlns:v="urn:schemas-microsoft-com:vml" Requires="v">
                <p:oleObj spid="_x0000_s10445" name="Chart" r:id="rId3" imgW="5410335" imgH="3210042" progId="Excel.Chart.8">
                  <p:embed/>
                </p:oleObj>
              </mc:Choice>
              <mc:Fallback>
                <p:oleObj name="Chart" r:id="rId3" imgW="5410335" imgH="3210042"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325563"/>
                        <a:ext cx="7408862"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41007827"/>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44842" y="609600"/>
            <a:ext cx="8529160" cy="861918"/>
          </a:xfrm>
        </p:spPr>
        <p:txBody>
          <a:bodyPr>
            <a:noAutofit/>
          </a:bodyPr>
          <a:lstStyle/>
          <a:p>
            <a:r>
              <a:rPr lang="en-US" altLang="zh-CN" b="1" dirty="0">
                <a:solidFill>
                  <a:schemeClr val="tx1"/>
                </a:solidFill>
                <a:ea typeface="宋体" panose="02010600030101010101" pitchFamily="2" charset="-122"/>
              </a:rPr>
              <a:t>Case study in CO analyzers</a:t>
            </a:r>
            <a:r>
              <a:rPr lang="zh-CN" altLang="en-US" b="1" dirty="0">
                <a:solidFill>
                  <a:schemeClr val="tx1"/>
                </a:solidFill>
                <a:ea typeface="宋体" panose="02010600030101010101" pitchFamily="2" charset="-122"/>
              </a:rPr>
              <a:t/>
            </a:r>
            <a:br>
              <a:rPr lang="zh-CN" altLang="en-US" b="1" dirty="0">
                <a:solidFill>
                  <a:schemeClr val="tx1"/>
                </a:solidFill>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EB422DA2-556B-437B-B174-38645D6EC49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56</a:t>
            </a:fld>
            <a:endParaRPr lang="zh-HK" altLang="en-US"/>
          </a:p>
        </p:txBody>
      </p:sp>
      <p:graphicFrame>
        <p:nvGraphicFramePr>
          <p:cNvPr id="8" name="Object 7"/>
          <p:cNvGraphicFramePr>
            <a:graphicFrameLocks noChangeAspect="1"/>
          </p:cNvGraphicFramePr>
          <p:nvPr>
            <p:extLst>
              <p:ext uri="{D42A27DB-BD31-4B8C-83A1-F6EECF244321}">
                <p14:modId xmlns:p14="http://schemas.microsoft.com/office/powerpoint/2010/main" val="920772947"/>
              </p:ext>
            </p:extLst>
          </p:nvPr>
        </p:nvGraphicFramePr>
        <p:xfrm>
          <a:off x="338138" y="1325563"/>
          <a:ext cx="7358062" cy="5130800"/>
        </p:xfrm>
        <a:graphic>
          <a:graphicData uri="http://schemas.openxmlformats.org/presentationml/2006/ole">
            <mc:AlternateContent xmlns:mc="http://schemas.openxmlformats.org/markup-compatibility/2006">
              <mc:Choice xmlns:v="urn:schemas-microsoft-com:vml" Requires="v">
                <p:oleObj spid="_x0000_s11469" name="Worksheet" r:id="rId3" imgW="4876800" imgH="3400425" progId="Excel.Sheet.8">
                  <p:link updateAutomatic="1"/>
                </p:oleObj>
              </mc:Choice>
              <mc:Fallback>
                <p:oleObj name="Worksheet" r:id="rId3" imgW="4876800" imgH="3400425" progId="Excel.Sheet.8">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325563"/>
                        <a:ext cx="7358062" cy="51308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482021982"/>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3286" y="609600"/>
            <a:ext cx="8480715" cy="989086"/>
          </a:xfrm>
        </p:spPr>
        <p:txBody>
          <a:bodyPr>
            <a:noAutofit/>
          </a:bodyPr>
          <a:lstStyle/>
          <a:p>
            <a:r>
              <a:rPr lang="en-US" altLang="zh-CN" b="1" dirty="0">
                <a:solidFill>
                  <a:schemeClr val="tx1"/>
                </a:solidFill>
                <a:ea typeface="宋体" panose="02010600030101010101" pitchFamily="2" charset="-122"/>
              </a:rPr>
              <a:t>Case study in CO analyzers</a:t>
            </a:r>
            <a:r>
              <a:rPr lang="zh-CN" altLang="en-US" b="1" dirty="0">
                <a:solidFill>
                  <a:schemeClr val="tx1"/>
                </a:solidFill>
                <a:ea typeface="宋体" panose="02010600030101010101" pitchFamily="2" charset="-122"/>
              </a:rPr>
              <a:t/>
            </a:r>
            <a:br>
              <a:rPr lang="zh-CN" altLang="en-US" b="1" dirty="0">
                <a:solidFill>
                  <a:schemeClr val="tx1"/>
                </a:solidFill>
                <a:ea typeface="宋体" panose="02010600030101010101" pitchFamily="2" charset="-122"/>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FF4D33B5-065C-4ACC-8596-385C6EAE7F64}"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57</a:t>
            </a:fld>
            <a:endParaRPr lang="zh-HK" altLang="en-US"/>
          </a:p>
        </p:txBody>
      </p:sp>
      <p:graphicFrame>
        <p:nvGraphicFramePr>
          <p:cNvPr id="8" name="Object 12"/>
          <p:cNvGraphicFramePr>
            <a:graphicFrameLocks noChangeAspect="1"/>
          </p:cNvGraphicFramePr>
          <p:nvPr>
            <p:extLst>
              <p:ext uri="{D42A27DB-BD31-4B8C-83A1-F6EECF244321}">
                <p14:modId xmlns:p14="http://schemas.microsoft.com/office/powerpoint/2010/main" val="385372315"/>
              </p:ext>
            </p:extLst>
          </p:nvPr>
        </p:nvGraphicFramePr>
        <p:xfrm>
          <a:off x="630816" y="1479550"/>
          <a:ext cx="8305800" cy="5226050"/>
        </p:xfrm>
        <a:graphic>
          <a:graphicData uri="http://schemas.openxmlformats.org/presentationml/2006/ole">
            <mc:AlternateContent xmlns:mc="http://schemas.openxmlformats.org/markup-compatibility/2006">
              <mc:Choice xmlns:v="urn:schemas-microsoft-com:vml" Requires="v">
                <p:oleObj spid="_x0000_s12493" name="Worksheet" r:id="rId3" imgW="5495925" imgH="3457575" progId="Excel.Sheet.8">
                  <p:link updateAutomatic="1"/>
                </p:oleObj>
              </mc:Choice>
              <mc:Fallback>
                <p:oleObj name="Worksheet" r:id="rId3" imgW="5495925" imgH="3457575" progId="Excel.Sheet.8">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16" y="1479550"/>
                        <a:ext cx="8305800" cy="52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05597131"/>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b="1" dirty="0">
                <a:solidFill>
                  <a:schemeClr val="tx1"/>
                </a:solidFill>
              </a:rPr>
              <a:t>Reference</a:t>
            </a:r>
            <a:endParaRPr lang="zh-HK" altLang="en-US" dirty="0">
              <a:solidFill>
                <a:schemeClr val="tx1"/>
              </a:solidFill>
            </a:endParaRPr>
          </a:p>
        </p:txBody>
      </p:sp>
      <p:sp>
        <p:nvSpPr>
          <p:cNvPr id="3" name="內容版面配置區 2"/>
          <p:cNvSpPr>
            <a:spLocks noGrp="1"/>
          </p:cNvSpPr>
          <p:nvPr>
            <p:ph idx="1"/>
          </p:nvPr>
        </p:nvSpPr>
        <p:spPr/>
        <p:txBody>
          <a:bodyPr/>
          <a:lstStyle/>
          <a:p>
            <a:r>
              <a:rPr lang="en-US" altLang="zh-CN" dirty="0"/>
              <a:t>USEPA., 2013., Quality Assurance Handbook for Air Pollution Measurement Systems., Volume II </a:t>
            </a:r>
            <a:endParaRPr lang="zh-CN" altLang="en-US" dirty="0"/>
          </a:p>
          <a:p>
            <a:r>
              <a:rPr lang="en-US" altLang="zh-CN" dirty="0"/>
              <a:t>CO analyzer model 300E Operation Manual </a:t>
            </a:r>
          </a:p>
          <a:p>
            <a:r>
              <a:rPr lang="en-US" altLang="zh-CN" dirty="0"/>
              <a:t>SO</a:t>
            </a:r>
            <a:r>
              <a:rPr lang="en-US" altLang="zh-CN" baseline="-25000" dirty="0"/>
              <a:t>2</a:t>
            </a:r>
            <a:r>
              <a:rPr lang="en-US" altLang="zh-CN" dirty="0"/>
              <a:t> analyzer model T100U Operation Manual</a:t>
            </a:r>
          </a:p>
          <a:p>
            <a:r>
              <a:rPr lang="en-US" altLang="zh-CN" dirty="0"/>
              <a:t>NO</a:t>
            </a:r>
            <a:r>
              <a:rPr lang="en-US" altLang="zh-CN" baseline="-25000" dirty="0"/>
              <a:t>x</a:t>
            </a:r>
            <a:r>
              <a:rPr lang="en-US" altLang="zh-CN" dirty="0"/>
              <a:t> analyzer model T200U Operation Manual</a:t>
            </a:r>
          </a:p>
          <a:p>
            <a:r>
              <a:rPr lang="en-US" altLang="zh-CN" dirty="0"/>
              <a:t>Seinfeld, J.H., </a:t>
            </a:r>
            <a:r>
              <a:rPr lang="en-US" altLang="zh-CN" dirty="0" err="1"/>
              <a:t>Pandis</a:t>
            </a:r>
            <a:r>
              <a:rPr lang="en-US" altLang="zh-CN" dirty="0"/>
              <a:t>, S.N., 2012. Atmospheric chemistry and physics: from air pollution to climate change. John Wiley &amp; Sons.</a:t>
            </a:r>
            <a:endParaRPr lang="zh-CN" altLang="en-US" dirty="0"/>
          </a:p>
          <a:p>
            <a:endParaRPr lang="zh-HK" altLang="en-US" dirty="0"/>
          </a:p>
        </p:txBody>
      </p:sp>
      <p:sp>
        <p:nvSpPr>
          <p:cNvPr id="4" name="日期版面配置區 3"/>
          <p:cNvSpPr>
            <a:spLocks noGrp="1"/>
          </p:cNvSpPr>
          <p:nvPr>
            <p:ph type="dt" sz="half" idx="10"/>
          </p:nvPr>
        </p:nvSpPr>
        <p:spPr/>
        <p:txBody>
          <a:bodyPr/>
          <a:lstStyle/>
          <a:p>
            <a:fld id="{5F29E25B-8B71-4988-80B1-B71231E1B83D}"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58</a:t>
            </a:fld>
            <a:endParaRPr lang="zh-HK" altLang="en-US"/>
          </a:p>
        </p:txBody>
      </p:sp>
    </p:spTree>
    <p:extLst>
      <p:ext uri="{BB962C8B-B14F-4D97-AF65-F5344CB8AC3E}">
        <p14:creationId xmlns:p14="http://schemas.microsoft.com/office/powerpoint/2010/main" val="3919646338"/>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837695"/>
          </a:xfrm>
        </p:spPr>
        <p:txBody>
          <a:bodyPr>
            <a:noAutofit/>
          </a:bodyPr>
          <a:lstStyle/>
          <a:p>
            <a:r>
              <a:rPr lang="en-US" altLang="zh-HK" b="1" dirty="0">
                <a:solidFill>
                  <a:schemeClr val="tx1"/>
                </a:solidFill>
                <a:latin typeface="Calibri Light" panose="020F0302020204030204" pitchFamily="34" charset="0"/>
              </a:rPr>
              <a:t>PTI AQM Kiosk Setup </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p:txBody>
          <a:bodyPr/>
          <a:lstStyle/>
          <a:p>
            <a:r>
              <a:rPr lang="en-US" altLang="zh-HK" sz="2800" dirty="0"/>
              <a:t>Introduction of PTI</a:t>
            </a:r>
          </a:p>
          <a:p>
            <a:endParaRPr lang="en-US" altLang="zh-HK" sz="2800" dirty="0"/>
          </a:p>
          <a:p>
            <a:r>
              <a:rPr lang="en-US" altLang="zh-HK" sz="2800" dirty="0"/>
              <a:t>Consideration of Location</a:t>
            </a:r>
          </a:p>
          <a:p>
            <a:pPr lvl="1"/>
            <a:r>
              <a:rPr lang="en-US" altLang="zh-HK" sz="2800" dirty="0"/>
              <a:t>Proposed by EMSD</a:t>
            </a:r>
          </a:p>
          <a:p>
            <a:pPr lvl="1"/>
            <a:endParaRPr lang="en-US" altLang="zh-HK" sz="2800" dirty="0"/>
          </a:p>
          <a:p>
            <a:r>
              <a:rPr lang="en-US" altLang="zh-HK" sz="2800" dirty="0"/>
              <a:t>Safety Issue</a:t>
            </a:r>
          </a:p>
          <a:p>
            <a:endParaRPr lang="en-US" altLang="zh-HK" dirty="0"/>
          </a:p>
          <a:p>
            <a:endParaRPr lang="zh-HK" altLang="en-US" dirty="0"/>
          </a:p>
        </p:txBody>
      </p:sp>
      <p:sp>
        <p:nvSpPr>
          <p:cNvPr id="4" name="日期版面配置區 3"/>
          <p:cNvSpPr>
            <a:spLocks noGrp="1"/>
          </p:cNvSpPr>
          <p:nvPr>
            <p:ph type="dt" sz="half" idx="10"/>
          </p:nvPr>
        </p:nvSpPr>
        <p:spPr/>
        <p:txBody>
          <a:bodyPr/>
          <a:lstStyle/>
          <a:p>
            <a:fld id="{5E7E17AC-2F00-4E3B-ABCE-D2CA254DC07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59</a:t>
            </a:fld>
            <a:endParaRPr lang="zh-HK" altLang="en-US"/>
          </a:p>
        </p:txBody>
      </p:sp>
    </p:spTree>
    <p:extLst>
      <p:ext uri="{BB962C8B-B14F-4D97-AF65-F5344CB8AC3E}">
        <p14:creationId xmlns:p14="http://schemas.microsoft.com/office/powerpoint/2010/main" val="67195631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lstStyle/>
          <a:p>
            <a:r>
              <a:rPr lang="en-US" altLang="zh-HK" dirty="0"/>
              <a:t>Ventilation System </a:t>
            </a:r>
          </a:p>
          <a:p>
            <a:pPr marL="0" indent="0">
              <a:buNone/>
            </a:pPr>
            <a:r>
              <a:rPr lang="en-US" altLang="zh-HK" dirty="0"/>
              <a:t>        A. </a:t>
            </a:r>
            <a:r>
              <a:rPr lang="en-US" altLang="zh-HK" dirty="0">
                <a:solidFill>
                  <a:srgbClr val="FF0000"/>
                </a:solidFill>
              </a:rPr>
              <a:t>Natural Air</a:t>
            </a:r>
          </a:p>
          <a:p>
            <a:pPr marL="0" indent="0">
              <a:buNone/>
            </a:pPr>
            <a:r>
              <a:rPr lang="en-US" altLang="zh-HK" dirty="0"/>
              <a:t>        B. </a:t>
            </a:r>
            <a:r>
              <a:rPr lang="en-US" altLang="zh-HK" dirty="0">
                <a:solidFill>
                  <a:srgbClr val="FF0000"/>
                </a:solidFill>
              </a:rPr>
              <a:t>Mechanical Air</a:t>
            </a:r>
            <a:endParaRPr lang="zh-TW" altLang="zh-HK" dirty="0">
              <a:solidFill>
                <a:srgbClr val="FF0000"/>
              </a:solidFill>
            </a:endParaRPr>
          </a:p>
          <a:p>
            <a:r>
              <a:rPr lang="en-US" altLang="zh-HK" dirty="0"/>
              <a:t>A PTI </a:t>
            </a:r>
            <a:r>
              <a:rPr lang="en-US" altLang="zh-HK" dirty="0">
                <a:solidFill>
                  <a:srgbClr val="FF0000"/>
                </a:solidFill>
              </a:rPr>
              <a:t>ventilation system </a:t>
            </a:r>
            <a:r>
              <a:rPr lang="en-US" altLang="zh-HK" dirty="0"/>
              <a:t>should consist of fresh air supply units and exhaust air units, with the amount of fresh air supply greater than that of the exhaust air. In some circumstances, it may be necessary to </a:t>
            </a:r>
            <a:r>
              <a:rPr lang="en-US" altLang="zh-HK" dirty="0">
                <a:solidFill>
                  <a:srgbClr val="FF0000"/>
                </a:solidFill>
              </a:rPr>
              <a:t>provide</a:t>
            </a:r>
            <a:r>
              <a:rPr lang="en-US" altLang="zh-HK" dirty="0"/>
              <a:t> air purifying units to </a:t>
            </a:r>
            <a:r>
              <a:rPr lang="en-US" altLang="zh-HK" dirty="0">
                <a:solidFill>
                  <a:srgbClr val="FF0000"/>
                </a:solidFill>
              </a:rPr>
              <a:t>clean the air supply</a:t>
            </a:r>
            <a:r>
              <a:rPr lang="en-US" altLang="zh-HK" dirty="0"/>
              <a:t>. </a:t>
            </a:r>
            <a:endParaRPr lang="zh-TW" altLang="zh-HK" dirty="0"/>
          </a:p>
          <a:p>
            <a:r>
              <a:rPr lang="en-US" altLang="zh-HK" dirty="0"/>
              <a:t>The </a:t>
            </a:r>
            <a:r>
              <a:rPr lang="en-US" altLang="zh-HK" dirty="0">
                <a:solidFill>
                  <a:srgbClr val="FF0000"/>
                </a:solidFill>
              </a:rPr>
              <a:t>fresh air inlets </a:t>
            </a:r>
            <a:r>
              <a:rPr lang="en-US" altLang="zh-HK" dirty="0"/>
              <a:t>should be so located that they can </a:t>
            </a:r>
            <a:r>
              <a:rPr lang="en-US" altLang="zh-HK" dirty="0">
                <a:solidFill>
                  <a:srgbClr val="FF0000"/>
                </a:solidFill>
              </a:rPr>
              <a:t>capture fresh air </a:t>
            </a:r>
            <a:r>
              <a:rPr lang="en-US" altLang="zh-HK" dirty="0"/>
              <a:t>of a quality which is comparable to the ambient background level. They should be </a:t>
            </a:r>
            <a:r>
              <a:rPr lang="en-US" altLang="zh-HK" dirty="0">
                <a:solidFill>
                  <a:srgbClr val="FF0000"/>
                </a:solidFill>
              </a:rPr>
              <a:t>away from </a:t>
            </a:r>
            <a:r>
              <a:rPr lang="en-US" altLang="zh-HK" dirty="0"/>
              <a:t>any major </a:t>
            </a:r>
            <a:r>
              <a:rPr lang="en-US" altLang="zh-HK" dirty="0">
                <a:solidFill>
                  <a:srgbClr val="FF0000"/>
                </a:solidFill>
              </a:rPr>
              <a:t>air pollution source</a:t>
            </a:r>
            <a:r>
              <a:rPr lang="en-US" altLang="zh-HK" dirty="0"/>
              <a:t>s such as </a:t>
            </a:r>
            <a:r>
              <a:rPr lang="en-US" altLang="zh-HK" dirty="0">
                <a:solidFill>
                  <a:srgbClr val="FF0000"/>
                </a:solidFill>
              </a:rPr>
              <a:t>busy roads </a:t>
            </a:r>
            <a:r>
              <a:rPr lang="en-US" altLang="zh-HK" dirty="0"/>
              <a:t>or polluted air outlets. </a:t>
            </a:r>
            <a:endParaRPr lang="zh-TW" altLang="zh-HK" dirty="0"/>
          </a:p>
          <a:p>
            <a:endParaRPr lang="zh-HK" altLang="en-US" dirty="0"/>
          </a:p>
        </p:txBody>
      </p:sp>
      <p:sp>
        <p:nvSpPr>
          <p:cNvPr id="4" name="日期版面配置區 3"/>
          <p:cNvSpPr>
            <a:spLocks noGrp="1"/>
          </p:cNvSpPr>
          <p:nvPr>
            <p:ph type="dt" sz="half" idx="10"/>
          </p:nvPr>
        </p:nvSpPr>
        <p:spPr/>
        <p:txBody>
          <a:bodyPr/>
          <a:lstStyle/>
          <a:p>
            <a:fld id="{EB0D7DAD-3122-4811-A15E-5E62645DB365}"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a:t>
            </a:fld>
            <a:endParaRPr lang="zh-HK" altLang="en-US"/>
          </a:p>
        </p:txBody>
      </p:sp>
    </p:spTree>
    <p:extLst>
      <p:ext uri="{BB962C8B-B14F-4D97-AF65-F5344CB8AC3E}">
        <p14:creationId xmlns:p14="http://schemas.microsoft.com/office/powerpoint/2010/main" val="1296638694"/>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9064" y="609600"/>
            <a:ext cx="8504937" cy="849807"/>
          </a:xfrm>
        </p:spPr>
        <p:txBody>
          <a:bodyPr>
            <a:normAutofit fontScale="90000"/>
          </a:bodyPr>
          <a:lstStyle/>
          <a:p>
            <a:r>
              <a:rPr lang="en-US" altLang="zh-HK" sz="4000" b="1" dirty="0">
                <a:solidFill>
                  <a:schemeClr val="tx1"/>
                </a:solidFill>
                <a:latin typeface="Calibri Light" panose="020F0302020204030204" pitchFamily="34" charset="0"/>
              </a:rPr>
              <a:t>Consideration of Location</a:t>
            </a:r>
            <a:br>
              <a:rPr lang="en-US" altLang="zh-HK" sz="4000"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a:xfrm>
            <a:off x="611619" y="1459407"/>
            <a:ext cx="8662383" cy="4581955"/>
          </a:xfrm>
        </p:spPr>
        <p:txBody>
          <a:bodyPr>
            <a:normAutofit/>
          </a:bodyPr>
          <a:lstStyle/>
          <a:p>
            <a:r>
              <a:rPr lang="en-US" altLang="zh-HK" dirty="0"/>
              <a:t>No Restricted Airflows</a:t>
            </a:r>
          </a:p>
          <a:p>
            <a:endParaRPr lang="en-US" altLang="zh-HK" dirty="0"/>
          </a:p>
          <a:p>
            <a:r>
              <a:rPr lang="en-US" altLang="zh-HK" dirty="0"/>
              <a:t>No Physical Adsorption or Absorption of target pollutants </a:t>
            </a:r>
          </a:p>
          <a:p>
            <a:endParaRPr lang="en-US" altLang="zh-HK" dirty="0"/>
          </a:p>
          <a:p>
            <a:r>
              <a:rPr lang="en-US" altLang="zh-HK" dirty="0"/>
              <a:t>Minimize Chemical Reaction</a:t>
            </a:r>
          </a:p>
          <a:p>
            <a:endParaRPr lang="en-US" altLang="zh-HK" dirty="0"/>
          </a:p>
          <a:p>
            <a:r>
              <a:rPr lang="en-US" altLang="zh-HK" dirty="0"/>
              <a:t>Avoid Physical Interference </a:t>
            </a:r>
          </a:p>
          <a:p>
            <a:endParaRPr lang="en-US" altLang="zh-HK" dirty="0"/>
          </a:p>
          <a:p>
            <a:r>
              <a:rPr lang="en-US" altLang="zh-HK" dirty="0"/>
              <a:t>Low Potential for Vandalism </a:t>
            </a:r>
          </a:p>
          <a:p>
            <a:endParaRPr lang="en-US" altLang="zh-HK" dirty="0"/>
          </a:p>
          <a:p>
            <a:r>
              <a:rPr lang="en-US" altLang="zh-HK" dirty="0"/>
              <a:t>On Ground Level </a:t>
            </a:r>
          </a:p>
          <a:p>
            <a:endParaRPr lang="zh-HK" altLang="en-US" dirty="0"/>
          </a:p>
        </p:txBody>
      </p:sp>
      <p:sp>
        <p:nvSpPr>
          <p:cNvPr id="4" name="日期版面配置區 3"/>
          <p:cNvSpPr>
            <a:spLocks noGrp="1"/>
          </p:cNvSpPr>
          <p:nvPr>
            <p:ph type="dt" sz="half" idx="10"/>
          </p:nvPr>
        </p:nvSpPr>
        <p:spPr/>
        <p:txBody>
          <a:bodyPr/>
          <a:lstStyle/>
          <a:p>
            <a:fld id="{CEB98192-2798-4C5D-9B88-A6C8137C9A82}"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60</a:t>
            </a:fld>
            <a:endParaRPr lang="zh-HK" altLang="en-US"/>
          </a:p>
        </p:txBody>
      </p:sp>
    </p:spTree>
    <p:extLst>
      <p:ext uri="{BB962C8B-B14F-4D97-AF65-F5344CB8AC3E}">
        <p14:creationId xmlns:p14="http://schemas.microsoft.com/office/powerpoint/2010/main" val="2674164999"/>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855862"/>
          </a:xfrm>
        </p:spPr>
        <p:txBody>
          <a:bodyPr>
            <a:noAutofit/>
          </a:bodyPr>
          <a:lstStyle/>
          <a:p>
            <a:r>
              <a:rPr lang="en-US" altLang="zh-HK" b="1" dirty="0">
                <a:solidFill>
                  <a:schemeClr val="tx1"/>
                </a:solidFill>
                <a:latin typeface="Calibri Light" panose="020F0302020204030204" pitchFamily="34" charset="0"/>
              </a:rPr>
              <a:t>Consideration of Location</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E641E606-F3FA-4511-A3F5-B9B1FA6FF54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61</a:t>
            </a:fld>
            <a:endParaRPr lang="zh-HK" altLang="en-US"/>
          </a:p>
        </p:txBody>
      </p:sp>
      <p:pic>
        <p:nvPicPr>
          <p:cNvPr id="7" name="Picture 9"/>
          <p:cNvPicPr>
            <a:picLocks noChangeAspect="1"/>
          </p:cNvPicPr>
          <p:nvPr/>
        </p:nvPicPr>
        <p:blipFill>
          <a:blip r:embed="rId2">
            <a:extLst>
              <a:ext uri="{28A0092B-C50C-407E-A947-70E740481C1C}">
                <a14:useLocalDpi xmlns:a14="http://schemas.microsoft.com/office/drawing/2010/main" val="0"/>
              </a:ext>
            </a:extLst>
          </a:blip>
          <a:srcRect l="16566" t="25826" r="17020" b="13300"/>
          <a:stretch>
            <a:fillRect/>
          </a:stretch>
        </p:blipFill>
        <p:spPr bwMode="auto">
          <a:xfrm>
            <a:off x="1889356" y="1092411"/>
            <a:ext cx="6559319" cy="338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3406775"/>
            <a:ext cx="21351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8675" y="1104900"/>
            <a:ext cx="271145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25443"/>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9064" y="609600"/>
            <a:ext cx="8504937" cy="807417"/>
          </a:xfrm>
        </p:spPr>
        <p:txBody>
          <a:bodyPr>
            <a:noAutofit/>
          </a:bodyPr>
          <a:lstStyle/>
          <a:p>
            <a:r>
              <a:rPr lang="en-US" altLang="zh-HK" b="1" dirty="0">
                <a:solidFill>
                  <a:schemeClr val="tx1"/>
                </a:solidFill>
                <a:latin typeface="Calibri Light" panose="020F0302020204030204" pitchFamily="34" charset="0"/>
              </a:rPr>
              <a:t>Consideration of Location</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1FCFE4FE-0430-4AF4-9EA3-88ECDFCA69F5}"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62</a:t>
            </a:fld>
            <a:endParaRPr lang="zh-HK"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l="25606" t="32111" r="26312" b="29192"/>
          <a:stretch>
            <a:fillRect/>
          </a:stretch>
        </p:blipFill>
        <p:spPr bwMode="auto">
          <a:xfrm>
            <a:off x="361156" y="1619251"/>
            <a:ext cx="704691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5735" y="1227663"/>
            <a:ext cx="40290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1385" y="3926823"/>
            <a:ext cx="35687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392332"/>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6954" y="609600"/>
            <a:ext cx="8517048" cy="916419"/>
          </a:xfrm>
        </p:spPr>
        <p:txBody>
          <a:bodyPr>
            <a:normAutofit fontScale="90000"/>
          </a:bodyPr>
          <a:lstStyle/>
          <a:p>
            <a:r>
              <a:rPr lang="en-US" altLang="zh-HK" sz="4000" b="1" dirty="0">
                <a:solidFill>
                  <a:schemeClr val="tx1"/>
                </a:solidFill>
                <a:latin typeface="Calibri Light" panose="020F0302020204030204" pitchFamily="34" charset="0"/>
              </a:rPr>
              <a:t>Consideration of Location</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4" name="日期版面配置區 3"/>
          <p:cNvSpPr>
            <a:spLocks noGrp="1"/>
          </p:cNvSpPr>
          <p:nvPr>
            <p:ph type="dt" sz="half" idx="10"/>
          </p:nvPr>
        </p:nvSpPr>
        <p:spPr/>
        <p:txBody>
          <a:bodyPr/>
          <a:lstStyle/>
          <a:p>
            <a:fld id="{766C9282-A97E-406C-A27B-3957FAF2AB7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63</a:t>
            </a:fld>
            <a:endParaRPr lang="zh-HK" altLang="en-US"/>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l="29646" t="26903" r="25606" b="24612"/>
          <a:stretch>
            <a:fillRect/>
          </a:stretch>
        </p:blipFill>
        <p:spPr bwMode="auto">
          <a:xfrm>
            <a:off x="499182" y="1170871"/>
            <a:ext cx="6427788"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9"/>
          <p:cNvSpPr/>
          <p:nvPr/>
        </p:nvSpPr>
        <p:spPr>
          <a:xfrm>
            <a:off x="5973826" y="1526019"/>
            <a:ext cx="569912" cy="4889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9" name="Content Placeholder 2"/>
          <p:cNvSpPr txBox="1">
            <a:spLocks/>
          </p:cNvSpPr>
          <p:nvPr/>
        </p:nvSpPr>
        <p:spPr bwMode="auto">
          <a:xfrm>
            <a:off x="402292" y="1140593"/>
            <a:ext cx="105156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endParaRPr lang="en-US" altLang="zh-HK"/>
          </a:p>
        </p:txBody>
      </p:sp>
      <p:pic>
        <p:nvPicPr>
          <p:cNvPr id="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0438" y="2633663"/>
            <a:ext cx="20351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9263" y="976313"/>
            <a:ext cx="3998912"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9263" y="3790109"/>
            <a:ext cx="390842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757291"/>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916419"/>
          </a:xfrm>
        </p:spPr>
        <p:txBody>
          <a:bodyPr>
            <a:noAutofit/>
          </a:bodyPr>
          <a:lstStyle/>
          <a:p>
            <a:r>
              <a:rPr lang="en-US" altLang="zh-HK" b="1" dirty="0">
                <a:solidFill>
                  <a:schemeClr val="tx1"/>
                </a:solidFill>
                <a:latin typeface="Calibri Light" panose="020F0302020204030204" pitchFamily="34" charset="0"/>
              </a:rPr>
              <a:t>Safety Issue</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p:txBody>
          <a:bodyPr/>
          <a:lstStyle/>
          <a:p>
            <a:pPr>
              <a:lnSpc>
                <a:spcPct val="70000"/>
              </a:lnSpc>
              <a:defRPr/>
            </a:pPr>
            <a:r>
              <a:rPr lang="en-US" altLang="zh-HK" sz="3200" dirty="0"/>
              <a:t>Safety and Health Hazard</a:t>
            </a:r>
          </a:p>
          <a:p>
            <a:pPr lvl="1">
              <a:lnSpc>
                <a:spcPct val="70000"/>
              </a:lnSpc>
              <a:defRPr/>
            </a:pPr>
            <a:r>
              <a:rPr lang="en-US" altLang="zh-HK" sz="2800" dirty="0"/>
              <a:t>For Workers</a:t>
            </a:r>
          </a:p>
          <a:p>
            <a:pPr lvl="1">
              <a:lnSpc>
                <a:spcPct val="70000"/>
              </a:lnSpc>
              <a:defRPr/>
            </a:pPr>
            <a:r>
              <a:rPr lang="en-US" altLang="zh-HK" sz="2800" dirty="0"/>
              <a:t>For Passerby</a:t>
            </a:r>
          </a:p>
          <a:p>
            <a:pPr lvl="1">
              <a:lnSpc>
                <a:spcPct val="70000"/>
              </a:lnSpc>
              <a:defRPr/>
            </a:pPr>
            <a:endParaRPr lang="en-US" altLang="zh-HK" sz="3200" dirty="0"/>
          </a:p>
          <a:p>
            <a:pPr>
              <a:lnSpc>
                <a:spcPct val="70000"/>
              </a:lnSpc>
              <a:defRPr/>
            </a:pPr>
            <a:r>
              <a:rPr lang="en-US" altLang="zh-HK" sz="3200" dirty="0"/>
              <a:t>Risk Assessment </a:t>
            </a:r>
          </a:p>
          <a:p>
            <a:pPr lvl="1">
              <a:lnSpc>
                <a:spcPct val="70000"/>
              </a:lnSpc>
              <a:defRPr/>
            </a:pPr>
            <a:r>
              <a:rPr lang="en-US" altLang="zh-HK" sz="2800" dirty="0"/>
              <a:t>Safety Measure</a:t>
            </a:r>
          </a:p>
          <a:p>
            <a:endParaRPr lang="zh-HK" altLang="en-US" dirty="0"/>
          </a:p>
        </p:txBody>
      </p:sp>
      <p:sp>
        <p:nvSpPr>
          <p:cNvPr id="4" name="日期版面配置區 3"/>
          <p:cNvSpPr>
            <a:spLocks noGrp="1"/>
          </p:cNvSpPr>
          <p:nvPr>
            <p:ph type="dt" sz="half" idx="10"/>
          </p:nvPr>
        </p:nvSpPr>
        <p:spPr/>
        <p:txBody>
          <a:bodyPr/>
          <a:lstStyle/>
          <a:p>
            <a:fld id="{55A25B07-DCBC-4937-8151-F4C9C0B77645}"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64</a:t>
            </a:fld>
            <a:endParaRPr lang="zh-HK" alt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23308" t="6851" r="15826" b="8905"/>
          <a:stretch>
            <a:fillRect/>
          </a:stretch>
        </p:blipFill>
        <p:spPr bwMode="auto">
          <a:xfrm>
            <a:off x="5840676" y="1205837"/>
            <a:ext cx="6183312"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342317"/>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1019364"/>
          </a:xfrm>
        </p:spPr>
        <p:txBody>
          <a:bodyPr>
            <a:noAutofit/>
          </a:bodyPr>
          <a:lstStyle/>
          <a:p>
            <a:r>
              <a:rPr lang="en-US" altLang="zh-HK" b="1" dirty="0">
                <a:solidFill>
                  <a:schemeClr val="tx1"/>
                </a:solidFill>
              </a:rPr>
              <a:t>Safety and Health Hazard For Workers</a:t>
            </a:r>
            <a:br>
              <a:rPr lang="en-US" altLang="zh-HK" b="1" dirty="0">
                <a:solidFill>
                  <a:schemeClr val="tx1"/>
                </a:solidFill>
              </a:rPr>
            </a:br>
            <a:endParaRPr lang="zh-HK" altLang="en-US" dirty="0">
              <a:solidFill>
                <a:schemeClr val="tx1"/>
              </a:solidFill>
            </a:endParaRPr>
          </a:p>
        </p:txBody>
      </p:sp>
      <p:sp>
        <p:nvSpPr>
          <p:cNvPr id="3" name="內容版面配置區 2"/>
          <p:cNvSpPr>
            <a:spLocks noGrp="1"/>
          </p:cNvSpPr>
          <p:nvPr>
            <p:ph idx="1"/>
          </p:nvPr>
        </p:nvSpPr>
        <p:spPr>
          <a:xfrm>
            <a:off x="545007" y="1538130"/>
            <a:ext cx="9092333" cy="4594067"/>
          </a:xfrm>
        </p:spPr>
        <p:txBody>
          <a:bodyPr>
            <a:normAutofit/>
          </a:bodyPr>
          <a:lstStyle/>
          <a:p>
            <a:pPr marL="228600" lvl="1">
              <a:lnSpc>
                <a:spcPct val="70000"/>
              </a:lnSpc>
              <a:defRPr/>
            </a:pPr>
            <a:r>
              <a:rPr lang="en-US" altLang="zh-HK" sz="2400" dirty="0"/>
              <a:t>Factories and Industrial Undertakings Ordinance, Chapter 59</a:t>
            </a:r>
          </a:p>
          <a:p>
            <a:pPr lvl="1">
              <a:lnSpc>
                <a:spcPct val="70000"/>
              </a:lnSpc>
              <a:defRPr/>
            </a:pPr>
            <a:r>
              <a:rPr lang="en-US" altLang="zh-HK" sz="2000" dirty="0"/>
              <a:t>Working at Working in Height </a:t>
            </a:r>
          </a:p>
          <a:p>
            <a:pPr lvl="1">
              <a:lnSpc>
                <a:spcPct val="70000"/>
              </a:lnSpc>
              <a:defRPr/>
            </a:pPr>
            <a:endParaRPr lang="en-US" altLang="zh-HK" b="1" dirty="0"/>
          </a:p>
          <a:p>
            <a:pPr>
              <a:lnSpc>
                <a:spcPct val="70000"/>
              </a:lnSpc>
              <a:defRPr/>
            </a:pPr>
            <a:r>
              <a:rPr lang="en-US" altLang="zh-HK" sz="2400" dirty="0"/>
              <a:t>Occupational Safety and Health Ordinance, Chapter 509</a:t>
            </a:r>
          </a:p>
          <a:p>
            <a:pPr lvl="1">
              <a:lnSpc>
                <a:spcPct val="70000"/>
              </a:lnSpc>
              <a:defRPr/>
            </a:pPr>
            <a:r>
              <a:rPr lang="en-US" altLang="zh-HK" sz="2000" dirty="0"/>
              <a:t>No Smoke and Fire </a:t>
            </a:r>
          </a:p>
          <a:p>
            <a:pPr lvl="1">
              <a:lnSpc>
                <a:spcPct val="70000"/>
              </a:lnSpc>
              <a:defRPr/>
            </a:pPr>
            <a:r>
              <a:rPr lang="en-US" altLang="zh-HK" sz="2000" dirty="0"/>
              <a:t>Lighting </a:t>
            </a:r>
          </a:p>
          <a:p>
            <a:pPr>
              <a:lnSpc>
                <a:spcPct val="70000"/>
              </a:lnSpc>
              <a:defRPr/>
            </a:pPr>
            <a:endParaRPr lang="en-US" altLang="zh-HK" sz="2400" dirty="0"/>
          </a:p>
          <a:p>
            <a:pPr>
              <a:lnSpc>
                <a:spcPct val="70000"/>
              </a:lnSpc>
              <a:defRPr/>
            </a:pPr>
            <a:r>
              <a:rPr lang="en-US" altLang="zh-HK" sz="2400" dirty="0"/>
              <a:t>Electricity</a:t>
            </a:r>
          </a:p>
          <a:p>
            <a:pPr lvl="1">
              <a:lnSpc>
                <a:spcPct val="70000"/>
              </a:lnSpc>
              <a:defRPr/>
            </a:pPr>
            <a:r>
              <a:rPr lang="en-US" altLang="zh-HK" sz="2000" dirty="0"/>
              <a:t>Qualified Person</a:t>
            </a:r>
          </a:p>
          <a:p>
            <a:pPr>
              <a:lnSpc>
                <a:spcPct val="70000"/>
              </a:lnSpc>
              <a:defRPr/>
            </a:pPr>
            <a:endParaRPr lang="en-US" altLang="zh-HK" sz="2400" dirty="0"/>
          </a:p>
          <a:p>
            <a:pPr>
              <a:lnSpc>
                <a:spcPct val="70000"/>
              </a:lnSpc>
              <a:defRPr/>
            </a:pPr>
            <a:r>
              <a:rPr lang="en-US" altLang="zh-HK" sz="2400" dirty="0"/>
              <a:t>Calibration Gas	</a:t>
            </a:r>
          </a:p>
          <a:p>
            <a:pPr lvl="1">
              <a:lnSpc>
                <a:spcPct val="70000"/>
              </a:lnSpc>
              <a:defRPr/>
            </a:pPr>
            <a:r>
              <a:rPr lang="en-US" altLang="zh-HK" sz="2000" dirty="0"/>
              <a:t>Pressure</a:t>
            </a:r>
          </a:p>
          <a:p>
            <a:endParaRPr lang="zh-HK" altLang="en-US" dirty="0"/>
          </a:p>
        </p:txBody>
      </p:sp>
      <p:sp>
        <p:nvSpPr>
          <p:cNvPr id="4" name="日期版面配置區 3"/>
          <p:cNvSpPr>
            <a:spLocks noGrp="1"/>
          </p:cNvSpPr>
          <p:nvPr>
            <p:ph type="dt" sz="half" idx="10"/>
          </p:nvPr>
        </p:nvSpPr>
        <p:spPr/>
        <p:txBody>
          <a:bodyPr/>
          <a:lstStyle/>
          <a:p>
            <a:fld id="{84DFFACD-E55B-4085-B4F4-A5B0172C8A44}"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65</a:t>
            </a:fld>
            <a:endParaRPr lang="zh-HK" altLang="en-US"/>
          </a:p>
        </p:txBody>
      </p:sp>
    </p:spTree>
    <p:extLst>
      <p:ext uri="{BB962C8B-B14F-4D97-AF65-F5344CB8AC3E}">
        <p14:creationId xmlns:p14="http://schemas.microsoft.com/office/powerpoint/2010/main" val="2527614742"/>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txBox="1">
            <a:spLocks/>
          </p:cNvSpPr>
          <p:nvPr/>
        </p:nvSpPr>
        <p:spPr bwMode="auto">
          <a:xfrm>
            <a:off x="339725" y="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70000"/>
              </a:lnSpc>
              <a:defRPr/>
            </a:pPr>
            <a:r>
              <a:rPr lang="en-US" altLang="zh-HK" sz="3600" b="1" dirty="0">
                <a:latin typeface="+mj-lt"/>
              </a:rPr>
              <a:t>Safety and Health Hazard For Passerby</a:t>
            </a:r>
          </a:p>
        </p:txBody>
      </p:sp>
      <p:sp>
        <p:nvSpPr>
          <p:cNvPr id="3" name="Content Placeholder 2"/>
          <p:cNvSpPr txBox="1">
            <a:spLocks/>
          </p:cNvSpPr>
          <p:nvPr/>
        </p:nvSpPr>
        <p:spPr>
          <a:xfrm>
            <a:off x="339725" y="1325563"/>
            <a:ext cx="10515600" cy="4851400"/>
          </a:xfrm>
          <a:prstGeom prst="rect">
            <a:avLst/>
          </a:prstGeom>
        </p:spPr>
        <p:txBody>
          <a:bodyPr>
            <a:norm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6858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70000"/>
              </a:lnSpc>
              <a:defRPr/>
            </a:pPr>
            <a:r>
              <a:rPr lang="en-US" altLang="zh-HK" sz="2400" dirty="0">
                <a:latin typeface="+mn-lt"/>
              </a:rPr>
              <a:t>Kiosk's</a:t>
            </a:r>
          </a:p>
          <a:p>
            <a:pPr lvl="1" eaLnBrk="1" hangingPunct="1">
              <a:lnSpc>
                <a:spcPct val="70000"/>
              </a:lnSpc>
              <a:defRPr/>
            </a:pPr>
            <a:r>
              <a:rPr lang="en-US" altLang="zh-HK" sz="2000" dirty="0">
                <a:latin typeface="+mn-lt"/>
              </a:rPr>
              <a:t>A/C unit </a:t>
            </a:r>
          </a:p>
          <a:p>
            <a:pPr lvl="1" eaLnBrk="1" hangingPunct="1">
              <a:lnSpc>
                <a:spcPct val="70000"/>
              </a:lnSpc>
              <a:defRPr/>
            </a:pPr>
            <a:r>
              <a:rPr lang="en-US" altLang="zh-HK" sz="2000" dirty="0">
                <a:latin typeface="+mn-lt"/>
              </a:rPr>
              <a:t>Door </a:t>
            </a:r>
          </a:p>
          <a:p>
            <a:pPr lvl="1" eaLnBrk="1" hangingPunct="1">
              <a:lnSpc>
                <a:spcPct val="70000"/>
              </a:lnSpc>
              <a:defRPr/>
            </a:pPr>
            <a:r>
              <a:rPr lang="en-US" altLang="zh-HK" sz="2000" dirty="0"/>
              <a:t>Security</a:t>
            </a:r>
            <a:endParaRPr lang="en-US" altLang="zh-HK" sz="2000" dirty="0">
              <a:latin typeface="+mn-lt"/>
            </a:endParaRPr>
          </a:p>
          <a:p>
            <a:pPr lvl="1" eaLnBrk="1" hangingPunct="1">
              <a:lnSpc>
                <a:spcPct val="70000"/>
              </a:lnSpc>
              <a:defRPr/>
            </a:pPr>
            <a:endParaRPr lang="en-US" altLang="zh-HK" sz="2000" dirty="0">
              <a:latin typeface="+mn-lt"/>
            </a:endParaRPr>
          </a:p>
          <a:p>
            <a:pPr eaLnBrk="1" hangingPunct="1">
              <a:lnSpc>
                <a:spcPct val="70000"/>
              </a:lnSpc>
              <a:defRPr/>
            </a:pPr>
            <a:r>
              <a:rPr lang="en-US" altLang="zh-HK" sz="2400" dirty="0">
                <a:latin typeface="+mn-lt"/>
              </a:rPr>
              <a:t>Electricity</a:t>
            </a:r>
          </a:p>
          <a:p>
            <a:pPr lvl="1" eaLnBrk="1" hangingPunct="1">
              <a:lnSpc>
                <a:spcPct val="70000"/>
              </a:lnSpc>
              <a:defRPr/>
            </a:pPr>
            <a:r>
              <a:rPr lang="en-US" altLang="zh-HK" sz="2000">
                <a:latin typeface="+mn-lt"/>
              </a:rPr>
              <a:t>As </a:t>
            </a:r>
            <a:r>
              <a:rPr lang="en-US" altLang="zh-HK" sz="2000" dirty="0">
                <a:latin typeface="+mn-lt"/>
              </a:rPr>
              <a:t>height as possible</a:t>
            </a:r>
          </a:p>
          <a:p>
            <a:pPr lvl="1" eaLnBrk="1" hangingPunct="1">
              <a:lnSpc>
                <a:spcPct val="70000"/>
              </a:lnSpc>
              <a:defRPr/>
            </a:pPr>
            <a:r>
              <a:rPr lang="en-US" altLang="zh-HK" sz="2000" dirty="0">
                <a:latin typeface="+mn-lt"/>
              </a:rPr>
              <a:t>Security </a:t>
            </a:r>
          </a:p>
          <a:p>
            <a:pPr lvl="1" eaLnBrk="1" hangingPunct="1">
              <a:lnSpc>
                <a:spcPct val="70000"/>
              </a:lnSpc>
              <a:defRPr/>
            </a:pPr>
            <a:endParaRPr lang="en-US" altLang="zh-HK" sz="2000" dirty="0">
              <a:latin typeface="+mn-lt"/>
            </a:endParaRPr>
          </a:p>
          <a:p>
            <a:pPr eaLnBrk="1" hangingPunct="1">
              <a:lnSpc>
                <a:spcPct val="70000"/>
              </a:lnSpc>
              <a:defRPr/>
            </a:pPr>
            <a:r>
              <a:rPr lang="en-US" altLang="zh-HK" sz="2400" dirty="0">
                <a:latin typeface="+mn-lt"/>
              </a:rPr>
              <a:t>Calibration Gas	</a:t>
            </a:r>
          </a:p>
          <a:p>
            <a:pPr lvl="1" eaLnBrk="1" hangingPunct="1">
              <a:lnSpc>
                <a:spcPct val="70000"/>
              </a:lnSpc>
              <a:defRPr/>
            </a:pPr>
            <a:r>
              <a:rPr lang="en-US" altLang="zh-HK" sz="2000" dirty="0">
                <a:latin typeface="+mn-lt"/>
              </a:rPr>
              <a:t>Pressure</a:t>
            </a:r>
          </a:p>
          <a:p>
            <a:pPr lvl="1" eaLnBrk="1" hangingPunct="1">
              <a:lnSpc>
                <a:spcPct val="70000"/>
              </a:lnSpc>
              <a:defRPr/>
            </a:pPr>
            <a:r>
              <a:rPr lang="en-US" altLang="zh-HK" sz="2000" dirty="0"/>
              <a:t>Security</a:t>
            </a:r>
            <a:endParaRPr lang="en-US" altLang="zh-HK" sz="2000" dirty="0">
              <a:latin typeface="+mn-lt"/>
            </a:endParaRPr>
          </a:p>
        </p:txBody>
      </p:sp>
      <p:sp>
        <p:nvSpPr>
          <p:cNvPr id="5" name="日期版面配置區 4"/>
          <p:cNvSpPr>
            <a:spLocks noGrp="1"/>
          </p:cNvSpPr>
          <p:nvPr>
            <p:ph type="dt" sz="half" idx="10"/>
          </p:nvPr>
        </p:nvSpPr>
        <p:spPr/>
        <p:txBody>
          <a:bodyPr/>
          <a:lstStyle/>
          <a:p>
            <a:fld id="{86D5F649-323E-4DE2-84B6-9DD65C5E3A01}" type="datetime1">
              <a:rPr lang="zh-HK" altLang="en-US" smtClean="0"/>
              <a:t>22/9/2024</a:t>
            </a:fld>
            <a:endParaRPr lang="zh-HK" altLang="en-US"/>
          </a:p>
        </p:txBody>
      </p:sp>
      <p:sp>
        <p:nvSpPr>
          <p:cNvPr id="6" name="頁尾版面配置區 5"/>
          <p:cNvSpPr>
            <a:spLocks noGrp="1"/>
          </p:cNvSpPr>
          <p:nvPr>
            <p:ph type="ftr" sz="quarter" idx="11"/>
          </p:nvPr>
        </p:nvSpPr>
        <p:spPr/>
        <p:txBody>
          <a:bodyPr/>
          <a:lstStyle/>
          <a:p>
            <a:r>
              <a:rPr lang="en-US" altLang="zh-HK" smtClean="0"/>
              <a:t>Prepared by Tam Tung Yau</a:t>
            </a:r>
            <a:endParaRPr lang="zh-HK" altLang="en-US"/>
          </a:p>
        </p:txBody>
      </p:sp>
      <p:sp>
        <p:nvSpPr>
          <p:cNvPr id="7" name="投影片編號版面配置區 6"/>
          <p:cNvSpPr>
            <a:spLocks noGrp="1"/>
          </p:cNvSpPr>
          <p:nvPr>
            <p:ph type="sldNum" sz="quarter" idx="12"/>
          </p:nvPr>
        </p:nvSpPr>
        <p:spPr/>
        <p:txBody>
          <a:bodyPr/>
          <a:lstStyle/>
          <a:p>
            <a:fld id="{C5E5715F-BAB9-4595-AF68-C3841EC708BE}" type="slidenum">
              <a:rPr lang="zh-HK" altLang="en-US" smtClean="0"/>
              <a:t>66</a:t>
            </a:fld>
            <a:endParaRPr lang="zh-HK" altLang="en-US"/>
          </a:p>
        </p:txBody>
      </p:sp>
    </p:spTree>
    <p:extLst>
      <p:ext uri="{BB962C8B-B14F-4D97-AF65-F5344CB8AC3E}">
        <p14:creationId xmlns:p14="http://schemas.microsoft.com/office/powerpoint/2010/main" val="1431689305"/>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6839" y="202863"/>
            <a:ext cx="8541271" cy="813473"/>
          </a:xfrm>
        </p:spPr>
        <p:txBody>
          <a:bodyPr>
            <a:noAutofit/>
          </a:bodyPr>
          <a:lstStyle/>
          <a:p>
            <a:r>
              <a:rPr lang="en-US" altLang="zh-HK" b="1" dirty="0">
                <a:solidFill>
                  <a:schemeClr val="tx1"/>
                </a:solidFill>
              </a:rPr>
              <a:t>Risk Assessment</a:t>
            </a:r>
            <a:br>
              <a:rPr lang="en-US" altLang="zh-HK" b="1" dirty="0">
                <a:solidFill>
                  <a:schemeClr val="tx1"/>
                </a:solidFill>
              </a:rPr>
            </a:br>
            <a:endParaRPr lang="zh-HK" altLang="en-US" dirty="0">
              <a:solidFill>
                <a:schemeClr val="tx1"/>
              </a:solidFill>
            </a:endParaRPr>
          </a:p>
        </p:txBody>
      </p:sp>
      <p:sp>
        <p:nvSpPr>
          <p:cNvPr id="3" name="內容版面配置區 2"/>
          <p:cNvSpPr>
            <a:spLocks noGrp="1"/>
          </p:cNvSpPr>
          <p:nvPr>
            <p:ph idx="1"/>
          </p:nvPr>
        </p:nvSpPr>
        <p:spPr>
          <a:xfrm>
            <a:off x="436005" y="1223237"/>
            <a:ext cx="8837997" cy="4818125"/>
          </a:xfrm>
        </p:spPr>
        <p:txBody>
          <a:bodyPr>
            <a:normAutofit lnSpcReduction="10000"/>
          </a:bodyPr>
          <a:lstStyle/>
          <a:p>
            <a:pPr marL="228600" lvl="2">
              <a:lnSpc>
                <a:spcPct val="70000"/>
              </a:lnSpc>
              <a:defRPr/>
            </a:pPr>
            <a:r>
              <a:rPr lang="en-US" altLang="zh-HK" sz="2400" dirty="0"/>
              <a:t>Work in Working at Height</a:t>
            </a:r>
          </a:p>
          <a:p>
            <a:pPr lvl="1">
              <a:lnSpc>
                <a:spcPct val="70000"/>
              </a:lnSpc>
              <a:defRPr/>
            </a:pPr>
            <a:r>
              <a:rPr lang="en-US" altLang="zh-HK" sz="2000" dirty="0"/>
              <a:t>Stepladder</a:t>
            </a:r>
          </a:p>
          <a:p>
            <a:pPr lvl="1">
              <a:lnSpc>
                <a:spcPct val="70000"/>
              </a:lnSpc>
              <a:defRPr/>
            </a:pPr>
            <a:endParaRPr lang="en-US" altLang="zh-HK" sz="2000" dirty="0"/>
          </a:p>
          <a:p>
            <a:pPr marL="228600" lvl="2">
              <a:lnSpc>
                <a:spcPct val="70000"/>
              </a:lnSpc>
              <a:defRPr/>
            </a:pPr>
            <a:r>
              <a:rPr lang="en-US" altLang="zh-HK" sz="2400" dirty="0"/>
              <a:t>Provision of Personal Protective Equipment (PPE)</a:t>
            </a:r>
          </a:p>
          <a:p>
            <a:pPr lvl="1">
              <a:lnSpc>
                <a:spcPct val="70000"/>
              </a:lnSpc>
              <a:defRPr/>
            </a:pPr>
            <a:r>
              <a:rPr lang="en-US" altLang="zh-HK" sz="2000" dirty="0"/>
              <a:t>Insulating gloves</a:t>
            </a:r>
          </a:p>
          <a:p>
            <a:pPr lvl="1">
              <a:lnSpc>
                <a:spcPct val="70000"/>
              </a:lnSpc>
              <a:defRPr/>
            </a:pPr>
            <a:r>
              <a:rPr lang="en-US" altLang="zh-HK" sz="2000" dirty="0"/>
              <a:t>Masks </a:t>
            </a:r>
          </a:p>
          <a:p>
            <a:pPr lvl="1">
              <a:lnSpc>
                <a:spcPct val="70000"/>
              </a:lnSpc>
              <a:defRPr/>
            </a:pPr>
            <a:r>
              <a:rPr lang="en-US" altLang="zh-HK" sz="2000" dirty="0"/>
              <a:t>Safety Shoes</a:t>
            </a:r>
          </a:p>
          <a:p>
            <a:pPr lvl="1">
              <a:lnSpc>
                <a:spcPct val="70000"/>
              </a:lnSpc>
              <a:defRPr/>
            </a:pPr>
            <a:r>
              <a:rPr lang="en-US" altLang="zh-HK" sz="2000" dirty="0"/>
              <a:t>Flashlight</a:t>
            </a:r>
          </a:p>
          <a:p>
            <a:pPr marL="457200" lvl="1" indent="0">
              <a:lnSpc>
                <a:spcPct val="70000"/>
              </a:lnSpc>
              <a:buNone/>
              <a:defRPr/>
            </a:pPr>
            <a:endParaRPr lang="en-US" altLang="zh-HK" sz="2000" dirty="0"/>
          </a:p>
          <a:p>
            <a:pPr marL="228600" lvl="1">
              <a:lnSpc>
                <a:spcPct val="70000"/>
              </a:lnSpc>
              <a:defRPr/>
            </a:pPr>
            <a:r>
              <a:rPr lang="en-US" altLang="zh-HK" sz="2400" dirty="0"/>
              <a:t>Security </a:t>
            </a:r>
          </a:p>
          <a:p>
            <a:pPr lvl="1">
              <a:lnSpc>
                <a:spcPct val="70000"/>
              </a:lnSpc>
              <a:defRPr/>
            </a:pPr>
            <a:r>
              <a:rPr lang="en-US" altLang="zh-HK" sz="2000" dirty="0"/>
              <a:t>Door with Lock</a:t>
            </a:r>
          </a:p>
          <a:p>
            <a:pPr lvl="1">
              <a:lnSpc>
                <a:spcPct val="70000"/>
              </a:lnSpc>
              <a:defRPr/>
            </a:pPr>
            <a:endParaRPr lang="en-US" altLang="zh-HK" sz="2000" dirty="0"/>
          </a:p>
          <a:p>
            <a:pPr>
              <a:lnSpc>
                <a:spcPct val="70000"/>
              </a:lnSpc>
              <a:defRPr/>
            </a:pPr>
            <a:r>
              <a:rPr lang="en-US" altLang="zh-HK" sz="2400" dirty="0"/>
              <a:t>Calibration Gas	</a:t>
            </a:r>
          </a:p>
          <a:p>
            <a:pPr lvl="1">
              <a:lnSpc>
                <a:spcPct val="70000"/>
              </a:lnSpc>
              <a:defRPr/>
            </a:pPr>
            <a:r>
              <a:rPr lang="en-US" altLang="zh-HK" sz="2000" dirty="0"/>
              <a:t>Certificate</a:t>
            </a:r>
          </a:p>
          <a:p>
            <a:endParaRPr lang="zh-HK" altLang="en-US" dirty="0"/>
          </a:p>
        </p:txBody>
      </p:sp>
      <p:sp>
        <p:nvSpPr>
          <p:cNvPr id="4" name="日期版面配置區 3"/>
          <p:cNvSpPr>
            <a:spLocks noGrp="1"/>
          </p:cNvSpPr>
          <p:nvPr>
            <p:ph type="dt" sz="half" idx="10"/>
          </p:nvPr>
        </p:nvSpPr>
        <p:spPr/>
        <p:txBody>
          <a:bodyPr/>
          <a:lstStyle/>
          <a:p>
            <a:fld id="{35177972-9921-4F70-85F0-E64CBD0C6FBA}"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67</a:t>
            </a:fld>
            <a:endParaRPr lang="zh-HK" altLang="en-US"/>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l="35991" t="16666" r="38333" b="15585"/>
          <a:stretch>
            <a:fillRect/>
          </a:stretch>
        </p:blipFill>
        <p:spPr bwMode="auto">
          <a:xfrm>
            <a:off x="3930724" y="2651126"/>
            <a:ext cx="2644775"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l="47038" t="41563" r="3017" b="14638"/>
          <a:stretch>
            <a:fillRect/>
          </a:stretch>
        </p:blipFill>
        <p:spPr bwMode="auto">
          <a:xfrm>
            <a:off x="7826932" y="609600"/>
            <a:ext cx="36830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94998"/>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7674" y="609600"/>
            <a:ext cx="8656328" cy="801362"/>
          </a:xfrm>
        </p:spPr>
        <p:txBody>
          <a:bodyPr>
            <a:noAutofit/>
          </a:bodyPr>
          <a:lstStyle/>
          <a:p>
            <a:r>
              <a:rPr lang="en-US" altLang="zh-HK" sz="3200" b="1" dirty="0">
                <a:solidFill>
                  <a:schemeClr val="tx1"/>
                </a:solidFill>
                <a:latin typeface="Calibri Light" panose="020F0302020204030204" pitchFamily="34" charset="0"/>
              </a:rPr>
              <a:t>Safety Issue</a:t>
            </a:r>
            <a:br>
              <a:rPr lang="en-US" altLang="zh-HK" sz="3200" b="1" dirty="0">
                <a:solidFill>
                  <a:schemeClr val="tx1"/>
                </a:solidFill>
                <a:latin typeface="Calibri Light" panose="020F0302020204030204" pitchFamily="34" charset="0"/>
              </a:rPr>
            </a:br>
            <a:endParaRPr lang="zh-HK" altLang="en-US" sz="3200" dirty="0">
              <a:solidFill>
                <a:schemeClr val="tx1"/>
              </a:solidFill>
            </a:endParaRPr>
          </a:p>
        </p:txBody>
      </p:sp>
      <p:sp>
        <p:nvSpPr>
          <p:cNvPr id="4" name="日期版面配置區 3"/>
          <p:cNvSpPr>
            <a:spLocks noGrp="1"/>
          </p:cNvSpPr>
          <p:nvPr>
            <p:ph type="dt" sz="half" idx="10"/>
          </p:nvPr>
        </p:nvSpPr>
        <p:spPr/>
        <p:txBody>
          <a:bodyPr/>
          <a:lstStyle/>
          <a:p>
            <a:fld id="{F92F654F-9B78-46A8-8BD1-7701ABC19CC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68</a:t>
            </a:fld>
            <a:endParaRPr lang="zh-HK" altLang="en-US"/>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 y="1208088"/>
            <a:ext cx="4494213"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3371850"/>
            <a:ext cx="43894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9044" y="889000"/>
            <a:ext cx="43910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8"/>
          <p:cNvSpPr/>
          <p:nvPr/>
        </p:nvSpPr>
        <p:spPr>
          <a:xfrm>
            <a:off x="1624013" y="2719388"/>
            <a:ext cx="763587"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1" name="Oval 8"/>
          <p:cNvSpPr/>
          <p:nvPr/>
        </p:nvSpPr>
        <p:spPr>
          <a:xfrm>
            <a:off x="2767013" y="2812719"/>
            <a:ext cx="763587"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2" name="Oval 8"/>
          <p:cNvSpPr/>
          <p:nvPr/>
        </p:nvSpPr>
        <p:spPr>
          <a:xfrm>
            <a:off x="4453002" y="3817859"/>
            <a:ext cx="763587"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3" name="Oval 10"/>
          <p:cNvSpPr/>
          <p:nvPr/>
        </p:nvSpPr>
        <p:spPr>
          <a:xfrm>
            <a:off x="5857875" y="3843338"/>
            <a:ext cx="763588" cy="1027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5" name="Oval 8"/>
          <p:cNvSpPr/>
          <p:nvPr/>
        </p:nvSpPr>
        <p:spPr>
          <a:xfrm>
            <a:off x="5050395" y="4614999"/>
            <a:ext cx="1088596"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6" name="Oval 8"/>
          <p:cNvSpPr/>
          <p:nvPr/>
        </p:nvSpPr>
        <p:spPr>
          <a:xfrm>
            <a:off x="9647627" y="1449388"/>
            <a:ext cx="1088596"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Tree>
    <p:extLst>
      <p:ext uri="{BB962C8B-B14F-4D97-AF65-F5344CB8AC3E}">
        <p14:creationId xmlns:p14="http://schemas.microsoft.com/office/powerpoint/2010/main" val="1166659536"/>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855862"/>
          </a:xfrm>
        </p:spPr>
        <p:txBody>
          <a:bodyPr>
            <a:noAutofit/>
          </a:bodyPr>
          <a:lstStyle/>
          <a:p>
            <a:r>
              <a:rPr lang="en-US" altLang="zh-HK" b="1" dirty="0">
                <a:solidFill>
                  <a:schemeClr val="tx1"/>
                </a:solidFill>
                <a:latin typeface="Calibri Light" panose="020F0302020204030204" pitchFamily="34" charset="0"/>
              </a:rPr>
              <a:t>Safety Issue</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A95D08EA-4498-41C6-97B0-574F1D8AE2E7}"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69</a:t>
            </a:fld>
            <a:endParaRPr lang="zh-HK" altLang="en-US"/>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1620838"/>
            <a:ext cx="3055937"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1828800"/>
            <a:ext cx="2744788"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15664" y="2074069"/>
            <a:ext cx="23764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7"/>
          <p:cNvSpPr/>
          <p:nvPr/>
        </p:nvSpPr>
        <p:spPr>
          <a:xfrm>
            <a:off x="1857375" y="3906838"/>
            <a:ext cx="763588"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1" name="Oval 7"/>
          <p:cNvSpPr/>
          <p:nvPr/>
        </p:nvSpPr>
        <p:spPr>
          <a:xfrm>
            <a:off x="6127602" y="4113739"/>
            <a:ext cx="763588"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2" name="Oval 7"/>
          <p:cNvSpPr/>
          <p:nvPr/>
        </p:nvSpPr>
        <p:spPr>
          <a:xfrm>
            <a:off x="9041369" y="2264105"/>
            <a:ext cx="763588"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Tree>
    <p:extLst>
      <p:ext uri="{BB962C8B-B14F-4D97-AF65-F5344CB8AC3E}">
        <p14:creationId xmlns:p14="http://schemas.microsoft.com/office/powerpoint/2010/main" val="171683621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lstStyle/>
          <a:p>
            <a:r>
              <a:rPr lang="en-US" altLang="zh-HK" dirty="0"/>
              <a:t>The </a:t>
            </a:r>
            <a:r>
              <a:rPr lang="en-US" altLang="zh-HK" dirty="0">
                <a:solidFill>
                  <a:srgbClr val="FF0000"/>
                </a:solidFill>
              </a:rPr>
              <a:t>exhaust air outlets </a:t>
            </a:r>
            <a:r>
              <a:rPr lang="en-US" altLang="zh-HK" dirty="0"/>
              <a:t>should be located away from nearby residents or other receptors to avoid causing an air pollutant nuisance. If necessary, control equipment such as </a:t>
            </a:r>
            <a:r>
              <a:rPr lang="en-US" altLang="zh-HK" dirty="0">
                <a:solidFill>
                  <a:srgbClr val="FF0000"/>
                </a:solidFill>
              </a:rPr>
              <a:t>filters or scrubbing units </a:t>
            </a:r>
            <a:r>
              <a:rPr lang="en-US" altLang="zh-HK" dirty="0"/>
              <a:t>should be used to minimize the pollution caused to the surroundings. </a:t>
            </a:r>
          </a:p>
          <a:p>
            <a:pPr marL="0" indent="0">
              <a:buNone/>
            </a:pPr>
            <a:endParaRPr lang="zh-TW" altLang="zh-HK" dirty="0"/>
          </a:p>
          <a:p>
            <a:r>
              <a:rPr lang="en-US" altLang="zh-HK" dirty="0"/>
              <a:t>Inside the PTI, the fresh air delivery outlets should be positioned at a low level to discharge fresh air towards the passengers, whereas the extraction openings should be located at a high level. The fresh air outlet and the extraction openings should be placed as far away from each other as possible, and should be configured to </a:t>
            </a:r>
            <a:r>
              <a:rPr lang="en-US" altLang="zh-HK" dirty="0">
                <a:solidFill>
                  <a:srgbClr val="FF0000"/>
                </a:solidFill>
              </a:rPr>
              <a:t>avoid air short circulation.</a:t>
            </a:r>
            <a:endParaRPr lang="zh-TW" altLang="zh-HK" dirty="0">
              <a:solidFill>
                <a:srgbClr val="FF0000"/>
              </a:solidFill>
            </a:endParaRPr>
          </a:p>
          <a:p>
            <a:endParaRPr lang="zh-HK" altLang="en-US" dirty="0">
              <a:solidFill>
                <a:srgbClr val="FF0000"/>
              </a:solidFill>
            </a:endParaRPr>
          </a:p>
        </p:txBody>
      </p:sp>
      <p:sp>
        <p:nvSpPr>
          <p:cNvPr id="4" name="日期版面配置區 3"/>
          <p:cNvSpPr>
            <a:spLocks noGrp="1"/>
          </p:cNvSpPr>
          <p:nvPr>
            <p:ph type="dt" sz="half" idx="10"/>
          </p:nvPr>
        </p:nvSpPr>
        <p:spPr/>
        <p:txBody>
          <a:bodyPr/>
          <a:lstStyle/>
          <a:p>
            <a:fld id="{7FB8AB78-49B3-4A63-8BD8-2775669F36A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a:t>
            </a:fld>
            <a:endParaRPr lang="zh-HK" altLang="en-US"/>
          </a:p>
        </p:txBody>
      </p:sp>
    </p:spTree>
    <p:extLst>
      <p:ext uri="{BB962C8B-B14F-4D97-AF65-F5344CB8AC3E}">
        <p14:creationId xmlns:p14="http://schemas.microsoft.com/office/powerpoint/2010/main" val="2496476273"/>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6954" y="609600"/>
            <a:ext cx="8517048" cy="910363"/>
          </a:xfrm>
        </p:spPr>
        <p:txBody>
          <a:bodyPr>
            <a:noAutofit/>
          </a:bodyPr>
          <a:lstStyle/>
          <a:p>
            <a:r>
              <a:rPr lang="en-US" altLang="zh-HK" b="1" dirty="0">
                <a:solidFill>
                  <a:schemeClr val="tx1"/>
                </a:solidFill>
                <a:latin typeface="Calibri Light" panose="020F0302020204030204" pitchFamily="34" charset="0"/>
              </a:rPr>
              <a:t>Safety Issue</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8BA9E497-5436-41E1-A1D3-45C1C0AC4726}"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70</a:t>
            </a:fld>
            <a:endParaRPr lang="zh-HK" altLang="en-US"/>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615" y="2116600"/>
            <a:ext cx="28194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1660525"/>
            <a:ext cx="2443162"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1951038"/>
            <a:ext cx="2820988"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71013" y="1844675"/>
            <a:ext cx="22352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4"/>
          <p:cNvSpPr/>
          <p:nvPr/>
        </p:nvSpPr>
        <p:spPr>
          <a:xfrm>
            <a:off x="4935338" y="5104895"/>
            <a:ext cx="992387" cy="8356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2" name="Oval 14"/>
          <p:cNvSpPr/>
          <p:nvPr/>
        </p:nvSpPr>
        <p:spPr>
          <a:xfrm>
            <a:off x="2264569" y="4893558"/>
            <a:ext cx="368300" cy="400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3" name="Oval 14"/>
          <p:cNvSpPr/>
          <p:nvPr/>
        </p:nvSpPr>
        <p:spPr>
          <a:xfrm>
            <a:off x="3476625" y="1909258"/>
            <a:ext cx="550663" cy="7018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sp>
        <p:nvSpPr>
          <p:cNvPr id="14" name="Oval 14"/>
          <p:cNvSpPr/>
          <p:nvPr/>
        </p:nvSpPr>
        <p:spPr>
          <a:xfrm>
            <a:off x="727075" y="4911725"/>
            <a:ext cx="368300" cy="400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HK" altLang="en-US"/>
          </a:p>
        </p:txBody>
      </p:sp>
      <p:cxnSp>
        <p:nvCxnSpPr>
          <p:cNvPr id="15" name="Straight Arrow Connector 2"/>
          <p:cNvCxnSpPr/>
          <p:nvPr/>
        </p:nvCxnSpPr>
        <p:spPr>
          <a:xfrm flipH="1">
            <a:off x="6975475" y="1574800"/>
            <a:ext cx="523875" cy="10572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5"/>
          <p:cNvSpPr txBox="1">
            <a:spLocks noChangeArrowheads="1"/>
          </p:cNvSpPr>
          <p:nvPr/>
        </p:nvSpPr>
        <p:spPr bwMode="auto">
          <a:xfrm>
            <a:off x="7305675" y="1290638"/>
            <a:ext cx="96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nSpc>
                <a:spcPct val="100000"/>
              </a:lnSpc>
              <a:spcBef>
                <a:spcPct val="0"/>
              </a:spcBef>
              <a:buFontTx/>
              <a:buNone/>
            </a:pPr>
            <a:r>
              <a:rPr lang="en-US" altLang="zh-HK" sz="1800" dirty="0"/>
              <a:t>25 in psi</a:t>
            </a:r>
            <a:endParaRPr lang="zh-HK" altLang="en-US" sz="1800" dirty="0"/>
          </a:p>
        </p:txBody>
      </p:sp>
    </p:spTree>
    <p:extLst>
      <p:ext uri="{BB962C8B-B14F-4D97-AF65-F5344CB8AC3E}">
        <p14:creationId xmlns:p14="http://schemas.microsoft.com/office/powerpoint/2010/main" val="3257867286"/>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latin typeface="Calibri Light" panose="020F0302020204030204" pitchFamily="34" charset="0"/>
              </a:rPr>
              <a:t>PTI AQM Kiosk Setup </a:t>
            </a:r>
            <a:br>
              <a:rPr lang="en-US" altLang="zh-HK" b="1" dirty="0">
                <a:solidFill>
                  <a:schemeClr val="tx1"/>
                </a:solidFill>
                <a:latin typeface="Calibri Light" panose="020F0302020204030204" pitchFamily="34" charset="0"/>
              </a:rPr>
            </a:br>
            <a:endParaRPr lang="zh-HK" altLang="en-US" dirty="0">
              <a:solidFill>
                <a:schemeClr val="tx1"/>
              </a:solidFill>
            </a:endParaRPr>
          </a:p>
        </p:txBody>
      </p:sp>
      <p:sp>
        <p:nvSpPr>
          <p:cNvPr id="3" name="內容版面配置區 2"/>
          <p:cNvSpPr>
            <a:spLocks noGrp="1"/>
          </p:cNvSpPr>
          <p:nvPr>
            <p:ph idx="1"/>
          </p:nvPr>
        </p:nvSpPr>
        <p:spPr>
          <a:xfrm>
            <a:off x="569229" y="1380683"/>
            <a:ext cx="8704773" cy="4660679"/>
          </a:xfrm>
        </p:spPr>
        <p:txBody>
          <a:bodyPr/>
          <a:lstStyle/>
          <a:p>
            <a:pPr>
              <a:lnSpc>
                <a:spcPct val="80000"/>
              </a:lnSpc>
            </a:pPr>
            <a:r>
              <a:rPr lang="en-US" altLang="zh-HK" sz="4000" dirty="0"/>
              <a:t>Procedures</a:t>
            </a:r>
          </a:p>
          <a:p>
            <a:pPr lvl="1">
              <a:lnSpc>
                <a:spcPct val="80000"/>
              </a:lnSpc>
              <a:buFont typeface="Calibri Light" panose="020F0302020204030204" pitchFamily="34" charset="0"/>
              <a:buAutoNum type="arabicPeriod"/>
            </a:pPr>
            <a:r>
              <a:rPr lang="en-GB" altLang="zh-HK" sz="3200" dirty="0"/>
              <a:t>Kiosk Setting Up (Day 1)</a:t>
            </a:r>
          </a:p>
          <a:p>
            <a:pPr lvl="1">
              <a:lnSpc>
                <a:spcPct val="80000"/>
              </a:lnSpc>
              <a:buFont typeface="Calibri Light" panose="020F0302020204030204" pitchFamily="34" charset="0"/>
              <a:buAutoNum type="arabicPeriod"/>
            </a:pPr>
            <a:r>
              <a:rPr lang="en-GB" altLang="zh-HK" sz="3200" dirty="0">
                <a:solidFill>
                  <a:srgbClr val="FF0000"/>
                </a:solidFill>
              </a:rPr>
              <a:t>Calibration</a:t>
            </a:r>
            <a:r>
              <a:rPr lang="en-GB" altLang="zh-HK" sz="3200" dirty="0"/>
              <a:t> (Day 2)</a:t>
            </a:r>
          </a:p>
          <a:p>
            <a:pPr lvl="1">
              <a:lnSpc>
                <a:spcPct val="80000"/>
              </a:lnSpc>
              <a:buFont typeface="Calibri Light" panose="020F0302020204030204" pitchFamily="34" charset="0"/>
              <a:buAutoNum type="arabicPeriod"/>
            </a:pPr>
            <a:r>
              <a:rPr lang="en-GB" altLang="zh-HK" sz="3200" dirty="0">
                <a:solidFill>
                  <a:srgbClr val="92D050"/>
                </a:solidFill>
              </a:rPr>
              <a:t>Data Logging </a:t>
            </a:r>
            <a:r>
              <a:rPr lang="en-GB" altLang="zh-HK" sz="3200" dirty="0"/>
              <a:t>(Day 3)</a:t>
            </a:r>
          </a:p>
          <a:p>
            <a:pPr lvl="1">
              <a:lnSpc>
                <a:spcPct val="80000"/>
              </a:lnSpc>
              <a:buFont typeface="Calibri Light" panose="020F0302020204030204" pitchFamily="34" charset="0"/>
              <a:buAutoNum type="arabicPeriod"/>
            </a:pPr>
            <a:r>
              <a:rPr lang="en-GB" altLang="zh-HK" sz="3200" dirty="0">
                <a:solidFill>
                  <a:srgbClr val="00B0F0"/>
                </a:solidFill>
              </a:rPr>
              <a:t>Zero/Span Check </a:t>
            </a:r>
            <a:r>
              <a:rPr lang="en-GB" altLang="zh-HK" sz="3200" dirty="0"/>
              <a:t>(Day 4)</a:t>
            </a:r>
          </a:p>
          <a:p>
            <a:pPr lvl="1">
              <a:lnSpc>
                <a:spcPct val="80000"/>
              </a:lnSpc>
              <a:buFont typeface="Calibri Light" panose="020F0302020204030204" pitchFamily="34" charset="0"/>
              <a:buAutoNum type="arabicPeriod"/>
            </a:pPr>
            <a:r>
              <a:rPr lang="en-GB" altLang="zh-HK" sz="3200" dirty="0"/>
              <a:t>Kiosk Removal (Day1/Day 4)</a:t>
            </a:r>
          </a:p>
          <a:p>
            <a:pPr>
              <a:lnSpc>
                <a:spcPct val="80000"/>
              </a:lnSpc>
            </a:pPr>
            <a:endParaRPr lang="en-US" altLang="zh-HK" sz="4000" dirty="0"/>
          </a:p>
          <a:p>
            <a:pPr>
              <a:lnSpc>
                <a:spcPct val="80000"/>
              </a:lnSpc>
            </a:pPr>
            <a:r>
              <a:rPr lang="en-US" altLang="zh-HK" sz="4000" dirty="0"/>
              <a:t>Routine Maintenance for Analyzers</a:t>
            </a:r>
          </a:p>
          <a:p>
            <a:endParaRPr lang="zh-HK" altLang="en-US" dirty="0"/>
          </a:p>
        </p:txBody>
      </p:sp>
      <p:sp>
        <p:nvSpPr>
          <p:cNvPr id="4" name="日期版面配置區 3"/>
          <p:cNvSpPr>
            <a:spLocks noGrp="1"/>
          </p:cNvSpPr>
          <p:nvPr>
            <p:ph type="dt" sz="half" idx="10"/>
          </p:nvPr>
        </p:nvSpPr>
        <p:spPr/>
        <p:txBody>
          <a:bodyPr/>
          <a:lstStyle/>
          <a:p>
            <a:fld id="{0683926C-C540-4287-81AF-6307E931CBE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71</a:t>
            </a:fld>
            <a:endParaRPr lang="zh-HK" altLang="en-US"/>
          </a:p>
        </p:txBody>
      </p:sp>
    </p:spTree>
    <p:extLst>
      <p:ext uri="{BB962C8B-B14F-4D97-AF65-F5344CB8AC3E}">
        <p14:creationId xmlns:p14="http://schemas.microsoft.com/office/powerpoint/2010/main" val="2202902311"/>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983030"/>
          </a:xfrm>
        </p:spPr>
        <p:txBody>
          <a:bodyPr>
            <a:normAutofit fontScale="90000"/>
          </a:bodyPr>
          <a:lstStyle/>
          <a:p>
            <a:r>
              <a:rPr lang="en-US" altLang="zh-HK" sz="4000" b="1" dirty="0">
                <a:solidFill>
                  <a:schemeClr val="tx1"/>
                </a:solidFill>
                <a:latin typeface="Calibri Light" panose="020F0302020204030204" pitchFamily="34" charset="0"/>
              </a:rPr>
              <a:t>PTI AQM Kiosk Setup </a:t>
            </a:r>
            <a:br>
              <a:rPr lang="en-US" altLang="zh-HK" sz="4000" b="1" dirty="0">
                <a:solidFill>
                  <a:schemeClr val="tx1"/>
                </a:solidFill>
                <a:latin typeface="Calibri Light" panose="020F0302020204030204" pitchFamily="34" charset="0"/>
              </a:rPr>
            </a:br>
            <a:r>
              <a:rPr lang="en-US" altLang="zh-HK" dirty="0"/>
              <a:t/>
            </a:r>
            <a:br>
              <a:rPr lang="en-US" altLang="zh-HK" dirty="0"/>
            </a:br>
            <a:r>
              <a:rPr lang="en-US" altLang="zh-HK" sz="2700" dirty="0">
                <a:solidFill>
                  <a:schemeClr val="tx1"/>
                </a:solidFill>
              </a:rPr>
              <a:t>Process of PTI AQM</a:t>
            </a:r>
            <a:endParaRPr lang="zh-HK" altLang="en-US" sz="2700" dirty="0">
              <a:solidFill>
                <a:schemeClr val="tx1"/>
              </a:solidFill>
            </a:endParaRPr>
          </a:p>
        </p:txBody>
      </p:sp>
      <p:sp>
        <p:nvSpPr>
          <p:cNvPr id="4" name="日期版面配置區 3"/>
          <p:cNvSpPr>
            <a:spLocks noGrp="1"/>
          </p:cNvSpPr>
          <p:nvPr>
            <p:ph type="dt" sz="half" idx="10"/>
          </p:nvPr>
        </p:nvSpPr>
        <p:spPr/>
        <p:txBody>
          <a:bodyPr/>
          <a:lstStyle/>
          <a:p>
            <a:fld id="{DBAEB43A-A41A-4DC3-AECE-6D2F39A91D83}"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72</a:t>
            </a:fld>
            <a:endParaRPr lang="zh-HK" altLang="en-US"/>
          </a:p>
        </p:txBody>
      </p:sp>
      <p:graphicFrame>
        <p:nvGraphicFramePr>
          <p:cNvPr id="7" name="Diagram 2"/>
          <p:cNvGraphicFramePr>
            <a:graphicFrameLocks noGrp="1"/>
          </p:cNvGraphicFramePr>
          <p:nvPr>
            <p:ph idx="1"/>
            <p:extLst>
              <p:ext uri="{D42A27DB-BD31-4B8C-83A1-F6EECF244321}">
                <p14:modId xmlns:p14="http://schemas.microsoft.com/office/powerpoint/2010/main" val="3655999596"/>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7923074"/>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Procedures – Delivery  </a:t>
            </a:r>
            <a:br>
              <a:rPr lang="en-US" altLang="zh-HK" b="1" dirty="0">
                <a:solidFill>
                  <a:schemeClr val="tx1"/>
                </a:solidFill>
              </a:rPr>
            </a:br>
            <a:endParaRPr lang="zh-HK" altLang="en-US" dirty="0">
              <a:solidFill>
                <a:schemeClr val="tx1"/>
              </a:solidFill>
            </a:endParaRPr>
          </a:p>
        </p:txBody>
      </p:sp>
      <p:sp>
        <p:nvSpPr>
          <p:cNvPr id="3" name="內容版面配置區 2"/>
          <p:cNvSpPr>
            <a:spLocks noGrp="1"/>
          </p:cNvSpPr>
          <p:nvPr>
            <p:ph idx="1"/>
          </p:nvPr>
        </p:nvSpPr>
        <p:spPr>
          <a:xfrm>
            <a:off x="677334" y="1398851"/>
            <a:ext cx="8596668" cy="4642512"/>
          </a:xfrm>
        </p:spPr>
        <p:txBody>
          <a:bodyPr>
            <a:normAutofit lnSpcReduction="10000"/>
          </a:bodyPr>
          <a:lstStyle/>
          <a:p>
            <a:pPr>
              <a:lnSpc>
                <a:spcPct val="80000"/>
              </a:lnSpc>
            </a:pPr>
            <a:r>
              <a:rPr lang="en-GB" altLang="zh-HK" sz="2400" dirty="0"/>
              <a:t>Ensure there is no equipment damage before delivering</a:t>
            </a:r>
          </a:p>
          <a:p>
            <a:pPr>
              <a:lnSpc>
                <a:spcPct val="80000"/>
              </a:lnSpc>
            </a:pPr>
            <a:endParaRPr lang="en-US" altLang="zh-HK" sz="2400" dirty="0"/>
          </a:p>
          <a:p>
            <a:pPr>
              <a:lnSpc>
                <a:spcPct val="80000"/>
              </a:lnSpc>
            </a:pPr>
            <a:r>
              <a:rPr lang="en-US" altLang="zh-HK" sz="2400" dirty="0">
                <a:solidFill>
                  <a:srgbClr val="FF0000"/>
                </a:solidFill>
              </a:rPr>
              <a:t>Put</a:t>
            </a:r>
            <a:r>
              <a:rPr lang="en-US" altLang="zh-HK" sz="2400" dirty="0"/>
              <a:t> all equipment in </a:t>
            </a:r>
            <a:r>
              <a:rPr lang="en-GB" altLang="zh-HK" sz="2400" dirty="0">
                <a:solidFill>
                  <a:srgbClr val="FF0000"/>
                </a:solidFill>
              </a:rPr>
              <a:t>original package</a:t>
            </a:r>
            <a:r>
              <a:rPr lang="en-US" altLang="zh-HK" sz="2400" dirty="0">
                <a:solidFill>
                  <a:srgbClr val="FF0000"/>
                </a:solidFill>
              </a:rPr>
              <a:t> </a:t>
            </a:r>
            <a:r>
              <a:rPr lang="en-US" altLang="zh-HK" sz="2400" dirty="0"/>
              <a:t>with</a:t>
            </a:r>
            <a:r>
              <a:rPr lang="en-GB" altLang="zh-HK" sz="2400" dirty="0"/>
              <a:t> </a:t>
            </a:r>
            <a:r>
              <a:rPr lang="en-GB" altLang="zh-HK" sz="2400" dirty="0">
                <a:solidFill>
                  <a:srgbClr val="FF0000"/>
                </a:solidFill>
              </a:rPr>
              <a:t>sufficient cushioning</a:t>
            </a:r>
          </a:p>
          <a:p>
            <a:pPr>
              <a:lnSpc>
                <a:spcPct val="80000"/>
              </a:lnSpc>
            </a:pPr>
            <a:endParaRPr lang="en-US" altLang="zh-HK" sz="2400" dirty="0"/>
          </a:p>
          <a:p>
            <a:pPr>
              <a:lnSpc>
                <a:spcPct val="80000"/>
              </a:lnSpc>
            </a:pPr>
            <a:r>
              <a:rPr lang="en-US" altLang="zh-HK" sz="2400" dirty="0"/>
              <a:t>Deliver all equipment to the monitoring PTI carefully </a:t>
            </a:r>
          </a:p>
          <a:p>
            <a:pPr>
              <a:lnSpc>
                <a:spcPct val="80000"/>
              </a:lnSpc>
            </a:pPr>
            <a:endParaRPr lang="en-US" altLang="zh-HK" sz="2400" dirty="0"/>
          </a:p>
          <a:p>
            <a:pPr>
              <a:lnSpc>
                <a:spcPct val="80000"/>
              </a:lnSpc>
            </a:pPr>
            <a:r>
              <a:rPr lang="en-GB" altLang="zh-HK" sz="2400" dirty="0"/>
              <a:t>Light vehicle for equipment</a:t>
            </a:r>
            <a:r>
              <a:rPr lang="en-US" altLang="zh-HK" sz="2400" dirty="0"/>
              <a:t> and truck with tail boards for Kiosk </a:t>
            </a:r>
          </a:p>
          <a:p>
            <a:pPr lvl="1">
              <a:lnSpc>
                <a:spcPct val="80000"/>
              </a:lnSpc>
            </a:pPr>
            <a:r>
              <a:rPr lang="en-GB" altLang="zh-HK" dirty="0">
                <a:solidFill>
                  <a:srgbClr val="FF0000"/>
                </a:solidFill>
              </a:rPr>
              <a:t>A/C unit </a:t>
            </a:r>
            <a:r>
              <a:rPr lang="en-GB" altLang="zh-HK" dirty="0"/>
              <a:t>and </a:t>
            </a:r>
            <a:r>
              <a:rPr lang="en-GB" altLang="zh-HK" dirty="0">
                <a:solidFill>
                  <a:srgbClr val="FF0000"/>
                </a:solidFill>
              </a:rPr>
              <a:t>Fluorescent tube must dismantle</a:t>
            </a:r>
          </a:p>
          <a:p>
            <a:pPr lvl="1">
              <a:lnSpc>
                <a:spcPct val="80000"/>
              </a:lnSpc>
            </a:pPr>
            <a:endParaRPr lang="en-US" altLang="zh-HK" dirty="0"/>
          </a:p>
          <a:p>
            <a:pPr>
              <a:lnSpc>
                <a:spcPct val="80000"/>
              </a:lnSpc>
            </a:pPr>
            <a:r>
              <a:rPr lang="en-GB" altLang="zh-HK" sz="2400" dirty="0"/>
              <a:t>Check there is no equipment damage after the delivery and confirm the equipment is operational</a:t>
            </a:r>
            <a:endParaRPr lang="en-US" altLang="zh-HK" sz="2400" dirty="0"/>
          </a:p>
          <a:p>
            <a:endParaRPr lang="zh-HK" altLang="en-US" dirty="0"/>
          </a:p>
        </p:txBody>
      </p:sp>
      <p:sp>
        <p:nvSpPr>
          <p:cNvPr id="4" name="日期版面配置區 3"/>
          <p:cNvSpPr>
            <a:spLocks noGrp="1"/>
          </p:cNvSpPr>
          <p:nvPr>
            <p:ph type="dt" sz="half" idx="10"/>
          </p:nvPr>
        </p:nvSpPr>
        <p:spPr/>
        <p:txBody>
          <a:bodyPr/>
          <a:lstStyle/>
          <a:p>
            <a:fld id="{0312A885-96D9-4F28-A0FA-7796525A1360}"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73</a:t>
            </a:fld>
            <a:endParaRPr lang="zh-HK" altLang="en-US"/>
          </a:p>
        </p:txBody>
      </p:sp>
    </p:spTree>
    <p:extLst>
      <p:ext uri="{BB962C8B-B14F-4D97-AF65-F5344CB8AC3E}">
        <p14:creationId xmlns:p14="http://schemas.microsoft.com/office/powerpoint/2010/main" val="2668152207"/>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2730" y="609600"/>
            <a:ext cx="8541271" cy="843751"/>
          </a:xfrm>
        </p:spPr>
        <p:txBody>
          <a:bodyPr>
            <a:normAutofit fontScale="90000"/>
          </a:bodyPr>
          <a:lstStyle/>
          <a:p>
            <a:r>
              <a:rPr lang="en-US" altLang="zh-HK" sz="4000" b="1" dirty="0">
                <a:solidFill>
                  <a:schemeClr val="tx1"/>
                </a:solidFill>
              </a:rPr>
              <a:t>Procedures – Delivery  </a:t>
            </a:r>
            <a:br>
              <a:rPr lang="en-US" altLang="zh-HK" sz="4000" b="1" dirty="0">
                <a:solidFill>
                  <a:schemeClr val="tx1"/>
                </a:solidFill>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01F36551-E0DE-49DE-956B-439FB0F8AD3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74</a:t>
            </a:fld>
            <a:endParaRPr lang="zh-HK" altLang="en-US"/>
          </a:p>
        </p:txBody>
      </p:sp>
      <p:pic>
        <p:nvPicPr>
          <p:cNvPr id="8" name="Picture 4" descr="20140414_102751 (Med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615" y="1534755"/>
            <a:ext cx="280352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IMG_20140414_1013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6338" y="38512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20140414_10325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48" y="1306707"/>
            <a:ext cx="188118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0129" y="3851275"/>
            <a:ext cx="335280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20140414_114603 (Med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717" y="1031475"/>
            <a:ext cx="19780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668751"/>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801362"/>
          </a:xfrm>
        </p:spPr>
        <p:txBody>
          <a:bodyPr>
            <a:noAutofit/>
          </a:bodyPr>
          <a:lstStyle/>
          <a:p>
            <a:r>
              <a:rPr lang="en-US" altLang="zh-HK" b="1" dirty="0">
                <a:solidFill>
                  <a:schemeClr val="tx1"/>
                </a:solidFill>
              </a:rPr>
              <a:t>Procedures – Installation  </a:t>
            </a:r>
            <a:br>
              <a:rPr lang="en-US" altLang="zh-HK" b="1" dirty="0">
                <a:solidFill>
                  <a:schemeClr val="tx1"/>
                </a:solidFill>
              </a:rPr>
            </a:br>
            <a:endParaRPr lang="zh-HK" altLang="en-US" dirty="0">
              <a:solidFill>
                <a:schemeClr val="tx1"/>
              </a:solidFill>
            </a:endParaRPr>
          </a:p>
        </p:txBody>
      </p:sp>
      <p:sp>
        <p:nvSpPr>
          <p:cNvPr id="3" name="內容版面配置區 2"/>
          <p:cNvSpPr>
            <a:spLocks noGrp="1"/>
          </p:cNvSpPr>
          <p:nvPr>
            <p:ph idx="1"/>
          </p:nvPr>
        </p:nvSpPr>
        <p:spPr>
          <a:xfrm>
            <a:off x="460228" y="1228399"/>
            <a:ext cx="9489171" cy="4995525"/>
          </a:xfrm>
        </p:spPr>
        <p:txBody>
          <a:bodyPr>
            <a:normAutofit lnSpcReduction="10000"/>
          </a:bodyPr>
          <a:lstStyle/>
          <a:p>
            <a:pPr>
              <a:lnSpc>
                <a:spcPct val="80000"/>
              </a:lnSpc>
              <a:defRPr/>
            </a:pPr>
            <a:r>
              <a:rPr lang="en-GB" altLang="zh-HK" dirty="0"/>
              <a:t>Install the </a:t>
            </a:r>
            <a:r>
              <a:rPr lang="en-GB" altLang="zh-HK" dirty="0">
                <a:solidFill>
                  <a:srgbClr val="FF0000"/>
                </a:solidFill>
              </a:rPr>
              <a:t>A/C unit </a:t>
            </a:r>
            <a:r>
              <a:rPr lang="en-GB" altLang="zh-HK" dirty="0"/>
              <a:t>and </a:t>
            </a:r>
            <a:r>
              <a:rPr lang="en-GB" altLang="zh-HK" dirty="0">
                <a:solidFill>
                  <a:srgbClr val="FF0000"/>
                </a:solidFill>
              </a:rPr>
              <a:t>Fluorescent tube </a:t>
            </a:r>
            <a:r>
              <a:rPr lang="en-GB" altLang="zh-HK" dirty="0"/>
              <a:t>before setting up the </a:t>
            </a:r>
            <a:r>
              <a:rPr lang="en-GB" altLang="zh-HK" dirty="0" err="1"/>
              <a:t>Analyzer</a:t>
            </a:r>
            <a:r>
              <a:rPr lang="en-GB" altLang="zh-HK" dirty="0"/>
              <a:t> and Calibrator</a:t>
            </a:r>
          </a:p>
          <a:p>
            <a:pPr>
              <a:lnSpc>
                <a:spcPct val="80000"/>
              </a:lnSpc>
              <a:defRPr/>
            </a:pPr>
            <a:endParaRPr lang="en-GB" altLang="zh-HK" dirty="0"/>
          </a:p>
          <a:p>
            <a:pPr>
              <a:lnSpc>
                <a:spcPct val="80000"/>
              </a:lnSpc>
              <a:defRPr/>
            </a:pPr>
            <a:r>
              <a:rPr lang="en-GB" altLang="zh-HK" dirty="0"/>
              <a:t>Perform an initial power-up test</a:t>
            </a:r>
          </a:p>
          <a:p>
            <a:pPr>
              <a:lnSpc>
                <a:spcPct val="80000"/>
              </a:lnSpc>
              <a:defRPr/>
            </a:pPr>
            <a:endParaRPr lang="en-US" altLang="zh-HK" dirty="0"/>
          </a:p>
          <a:p>
            <a:pPr>
              <a:lnSpc>
                <a:spcPct val="80000"/>
              </a:lnSpc>
              <a:defRPr/>
            </a:pPr>
            <a:r>
              <a:rPr lang="en-US" altLang="zh-HK" dirty="0"/>
              <a:t>Connect the pneumatic hoses to the equipment accordingly</a:t>
            </a:r>
          </a:p>
          <a:p>
            <a:pPr>
              <a:lnSpc>
                <a:spcPct val="80000"/>
              </a:lnSpc>
              <a:defRPr/>
            </a:pPr>
            <a:endParaRPr lang="en-US" altLang="zh-HK" dirty="0"/>
          </a:p>
          <a:p>
            <a:pPr>
              <a:lnSpc>
                <a:spcPct val="80000"/>
              </a:lnSpc>
              <a:defRPr/>
            </a:pPr>
            <a:r>
              <a:rPr lang="en-US" altLang="zh-HK" dirty="0"/>
              <a:t>Switch on the temperature recorder</a:t>
            </a:r>
          </a:p>
          <a:p>
            <a:pPr>
              <a:lnSpc>
                <a:spcPct val="80000"/>
              </a:lnSpc>
              <a:defRPr/>
            </a:pPr>
            <a:endParaRPr lang="en-GB" altLang="zh-HK" dirty="0"/>
          </a:p>
          <a:p>
            <a:pPr>
              <a:lnSpc>
                <a:spcPct val="80000"/>
              </a:lnSpc>
              <a:defRPr/>
            </a:pPr>
            <a:r>
              <a:rPr lang="en-GB" altLang="zh-HK" dirty="0"/>
              <a:t>Check the set up before turning on the equipment</a:t>
            </a:r>
          </a:p>
          <a:p>
            <a:pPr>
              <a:lnSpc>
                <a:spcPct val="80000"/>
              </a:lnSpc>
              <a:defRPr/>
            </a:pPr>
            <a:endParaRPr lang="en-GB" altLang="zh-HK" dirty="0"/>
          </a:p>
          <a:p>
            <a:pPr>
              <a:lnSpc>
                <a:spcPct val="80000"/>
              </a:lnSpc>
              <a:defRPr/>
            </a:pPr>
            <a:r>
              <a:rPr lang="en-GB" altLang="zh-HK" dirty="0"/>
              <a:t>Turn the equipment on and let the equipment run overnight</a:t>
            </a:r>
          </a:p>
          <a:p>
            <a:pPr>
              <a:lnSpc>
                <a:spcPct val="80000"/>
              </a:lnSpc>
              <a:defRPr/>
            </a:pPr>
            <a:endParaRPr lang="en-US" altLang="zh-HK" dirty="0"/>
          </a:p>
          <a:p>
            <a:pPr>
              <a:lnSpc>
                <a:spcPct val="80000"/>
              </a:lnSpc>
              <a:defRPr/>
            </a:pPr>
            <a:r>
              <a:rPr lang="en-US" altLang="zh-HK" dirty="0">
                <a:solidFill>
                  <a:srgbClr val="FF0000"/>
                </a:solidFill>
              </a:rPr>
              <a:t>Cordon off the work area </a:t>
            </a:r>
            <a:r>
              <a:rPr lang="en-US" altLang="zh-HK" dirty="0"/>
              <a:t>to enclose kiosk to avoid people walk in near to the kiosk</a:t>
            </a:r>
          </a:p>
          <a:p>
            <a:pPr>
              <a:lnSpc>
                <a:spcPct val="80000"/>
              </a:lnSpc>
              <a:defRPr/>
            </a:pPr>
            <a:endParaRPr lang="en-US" altLang="zh-HK" dirty="0"/>
          </a:p>
          <a:p>
            <a:pPr>
              <a:lnSpc>
                <a:spcPct val="80000"/>
              </a:lnSpc>
              <a:defRPr/>
            </a:pPr>
            <a:r>
              <a:rPr lang="en-US" altLang="zh-HK" dirty="0"/>
              <a:t>Fill in the “Measurement Checklist of the PTI Investigation” record sheet</a:t>
            </a:r>
          </a:p>
          <a:p>
            <a:endParaRPr lang="zh-HK" altLang="en-US" dirty="0"/>
          </a:p>
        </p:txBody>
      </p:sp>
      <p:sp>
        <p:nvSpPr>
          <p:cNvPr id="4" name="日期版面配置區 3"/>
          <p:cNvSpPr>
            <a:spLocks noGrp="1"/>
          </p:cNvSpPr>
          <p:nvPr>
            <p:ph type="dt" sz="half" idx="10"/>
          </p:nvPr>
        </p:nvSpPr>
        <p:spPr/>
        <p:txBody>
          <a:bodyPr/>
          <a:lstStyle/>
          <a:p>
            <a:fld id="{279380E6-90BB-41F3-98E6-8E257E636635}"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75</a:t>
            </a:fld>
            <a:endParaRPr lang="zh-HK" altLang="en-US"/>
          </a:p>
        </p:txBody>
      </p:sp>
    </p:spTree>
    <p:extLst>
      <p:ext uri="{BB962C8B-B14F-4D97-AF65-F5344CB8AC3E}">
        <p14:creationId xmlns:p14="http://schemas.microsoft.com/office/powerpoint/2010/main" val="927451129"/>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quot;ꢄ&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763" y="942975"/>
            <a:ext cx="4059237"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5" descr="ҷꢄ&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238" y="1446213"/>
            <a:ext cx="33813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itle 1"/>
          <p:cNvSpPr txBox="1">
            <a:spLocks/>
          </p:cNvSpPr>
          <p:nvPr/>
        </p:nvSpPr>
        <p:spPr bwMode="auto">
          <a:xfrm>
            <a:off x="629067" y="-239712"/>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defRPr/>
            </a:pPr>
            <a:r>
              <a:rPr lang="en-US" altLang="zh-HK" sz="3600" b="1" dirty="0">
                <a:latin typeface="+mj-lt"/>
              </a:rPr>
              <a:t>Procedures – Installation </a:t>
            </a:r>
          </a:p>
        </p:txBody>
      </p:sp>
      <p:sp>
        <p:nvSpPr>
          <p:cNvPr id="153605" name="Content Placeholder 2"/>
          <p:cNvSpPr txBox="1">
            <a:spLocks/>
          </p:cNvSpPr>
          <p:nvPr/>
        </p:nvSpPr>
        <p:spPr bwMode="auto">
          <a:xfrm>
            <a:off x="339725" y="1325563"/>
            <a:ext cx="1093787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80000"/>
              </a:lnSpc>
              <a:buFont typeface="Arial" panose="020B0604020202020204" pitchFamily="34" charset="0"/>
              <a:buNone/>
            </a:pPr>
            <a:endParaRPr lang="zh-TW" altLang="en-US" sz="2000">
              <a:latin typeface="Arial" panose="020B0604020202020204" pitchFamily="34" charset="0"/>
            </a:endParaRPr>
          </a:p>
        </p:txBody>
      </p:sp>
      <p:sp>
        <p:nvSpPr>
          <p:cNvPr id="2" name="Rectangle 1"/>
          <p:cNvSpPr/>
          <p:nvPr/>
        </p:nvSpPr>
        <p:spPr>
          <a:xfrm>
            <a:off x="339725" y="1325563"/>
            <a:ext cx="8636000" cy="5091112"/>
          </a:xfrm>
          <a:prstGeom prst="rect">
            <a:avLst/>
          </a:prstGeom>
        </p:spPr>
        <p:txBody>
          <a:bodyPr>
            <a:spAutoFit/>
          </a:bodyPr>
          <a:lstStyle/>
          <a:p>
            <a:pPr eaLnBrk="1" fontAlgn="auto" hangingPunct="1">
              <a:lnSpc>
                <a:spcPct val="80000"/>
              </a:lnSpc>
              <a:spcBef>
                <a:spcPts val="0"/>
              </a:spcBef>
              <a:spcAft>
                <a:spcPts val="0"/>
              </a:spcAft>
              <a:defRPr/>
            </a:pPr>
            <a:r>
              <a:rPr lang="en-US" altLang="zh-HK" sz="1400" b="1" dirty="0">
                <a:latin typeface="+mn-lt"/>
                <a:ea typeface="PMingLiU" panose="02020500000000000000" pitchFamily="18" charset="-120"/>
              </a:rPr>
              <a:t>SO</a:t>
            </a:r>
            <a:r>
              <a:rPr lang="en-US" altLang="zh-HK" sz="1400" b="1" baseline="-25000" dirty="0">
                <a:latin typeface="+mn-lt"/>
                <a:ea typeface="PMingLiU" panose="02020500000000000000" pitchFamily="18" charset="-120"/>
              </a:rPr>
              <a:t>2</a:t>
            </a:r>
            <a:r>
              <a:rPr lang="en-US" altLang="zh-HK" sz="1400" b="1" dirty="0">
                <a:latin typeface="+mn-lt"/>
                <a:ea typeface="PMingLiU" panose="02020500000000000000" pitchFamily="18" charset="-120"/>
              </a:rPr>
              <a:t> analyzer</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power cord</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exhaust tube </a:t>
            </a:r>
            <a:r>
              <a:rPr lang="en-US" altLang="zh-HK" sz="1400" dirty="0">
                <a:solidFill>
                  <a:srgbClr val="FF0000"/>
                </a:solidFill>
                <a:latin typeface="+mn-lt"/>
                <a:ea typeface="PMingLiU" panose="02020500000000000000" pitchFamily="18" charset="-120"/>
              </a:rPr>
              <a:t>(1)</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sample tube with filter</a:t>
            </a:r>
            <a:r>
              <a:rPr lang="en-US" altLang="zh-HK" sz="1400" dirty="0">
                <a:solidFill>
                  <a:srgbClr val="FF0000"/>
                </a:solidFill>
                <a:latin typeface="+mn-lt"/>
                <a:ea typeface="PMingLiU" panose="02020500000000000000" pitchFamily="18" charset="-120"/>
              </a:rPr>
              <a:t>(a)</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a:t>
            </a:r>
            <a:r>
              <a:rPr lang="en-US" altLang="zh-HK" sz="1400" dirty="0" err="1">
                <a:latin typeface="+mn-lt"/>
                <a:ea typeface="PMingLiU" panose="02020500000000000000" pitchFamily="18" charset="-120"/>
              </a:rPr>
              <a:t>usb</a:t>
            </a:r>
            <a:r>
              <a:rPr lang="en-US" altLang="zh-HK" sz="1400" dirty="0">
                <a:latin typeface="+mn-lt"/>
                <a:ea typeface="PMingLiU" panose="02020500000000000000" pitchFamily="18" charset="-120"/>
              </a:rPr>
              <a:t> cable (connect to computer)</a:t>
            </a:r>
          </a:p>
          <a:p>
            <a:pPr eaLnBrk="1" fontAlgn="auto" hangingPunct="1">
              <a:lnSpc>
                <a:spcPct val="80000"/>
              </a:lnSpc>
              <a:spcBef>
                <a:spcPts val="0"/>
              </a:spcBef>
              <a:spcAft>
                <a:spcPts val="0"/>
              </a:spcAft>
              <a:defRPr/>
            </a:pPr>
            <a:endParaRPr lang="en-US" altLang="zh-HK" sz="1400" dirty="0">
              <a:latin typeface="+mn-lt"/>
              <a:ea typeface="PMingLiU" panose="02020500000000000000" pitchFamily="18" charset="-120"/>
            </a:endParaRPr>
          </a:p>
          <a:p>
            <a:pPr eaLnBrk="1" fontAlgn="auto" hangingPunct="1">
              <a:lnSpc>
                <a:spcPct val="80000"/>
              </a:lnSpc>
              <a:spcBef>
                <a:spcPts val="0"/>
              </a:spcBef>
              <a:spcAft>
                <a:spcPts val="0"/>
              </a:spcAft>
              <a:defRPr/>
            </a:pPr>
            <a:r>
              <a:rPr lang="en-US" altLang="zh-HK" sz="1400" b="1" dirty="0" err="1">
                <a:latin typeface="+mn-lt"/>
                <a:ea typeface="PMingLiU" panose="02020500000000000000" pitchFamily="18" charset="-120"/>
              </a:rPr>
              <a:t>NO</a:t>
            </a:r>
            <a:r>
              <a:rPr lang="en-US" altLang="zh-HK" sz="1400" b="1" baseline="-25000" dirty="0" err="1">
                <a:latin typeface="+mn-lt"/>
                <a:ea typeface="PMingLiU" panose="02020500000000000000" pitchFamily="18" charset="-120"/>
              </a:rPr>
              <a:t>x</a:t>
            </a:r>
            <a:r>
              <a:rPr lang="en-US" altLang="zh-HK" sz="1400" b="1" dirty="0">
                <a:latin typeface="+mn-lt"/>
                <a:ea typeface="PMingLiU" panose="02020500000000000000" pitchFamily="18" charset="-120"/>
              </a:rPr>
              <a:t> analyzer</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power cord</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larger exhaust tube (connect to large pump)</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sample tube </a:t>
            </a:r>
            <a:r>
              <a:rPr lang="en-US" altLang="zh-HK" sz="1400" dirty="0">
                <a:solidFill>
                  <a:srgbClr val="FF0000"/>
                </a:solidFill>
                <a:latin typeface="+mn-lt"/>
                <a:ea typeface="PMingLiU" panose="02020500000000000000" pitchFamily="18" charset="-120"/>
              </a:rPr>
              <a:t>(b)</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a:t>
            </a:r>
            <a:r>
              <a:rPr lang="en-US" altLang="zh-HK" sz="1400" dirty="0" err="1">
                <a:latin typeface="+mn-lt"/>
                <a:ea typeface="PMingLiU" panose="02020500000000000000" pitchFamily="18" charset="-120"/>
              </a:rPr>
              <a:t>usb</a:t>
            </a:r>
            <a:r>
              <a:rPr lang="en-US" altLang="zh-HK" sz="1400" dirty="0">
                <a:latin typeface="+mn-lt"/>
                <a:ea typeface="PMingLiU" panose="02020500000000000000" pitchFamily="18" charset="-120"/>
              </a:rPr>
              <a:t> cable (connect to computer)</a:t>
            </a:r>
          </a:p>
          <a:p>
            <a:pPr eaLnBrk="1" fontAlgn="auto" hangingPunct="1">
              <a:lnSpc>
                <a:spcPct val="80000"/>
              </a:lnSpc>
              <a:spcBef>
                <a:spcPts val="0"/>
              </a:spcBef>
              <a:spcAft>
                <a:spcPts val="0"/>
              </a:spcAft>
              <a:buFontTx/>
              <a:buChar char="-"/>
              <a:defRPr/>
            </a:pPr>
            <a:endParaRPr lang="en-US" altLang="zh-HK" sz="1400" dirty="0">
              <a:latin typeface="+mn-lt"/>
              <a:ea typeface="PMingLiU" panose="02020500000000000000" pitchFamily="18" charset="-120"/>
            </a:endParaRPr>
          </a:p>
          <a:p>
            <a:pPr eaLnBrk="1" fontAlgn="auto" hangingPunct="1">
              <a:lnSpc>
                <a:spcPct val="80000"/>
              </a:lnSpc>
              <a:spcBef>
                <a:spcPts val="0"/>
              </a:spcBef>
              <a:spcAft>
                <a:spcPts val="0"/>
              </a:spcAft>
              <a:defRPr/>
            </a:pPr>
            <a:r>
              <a:rPr lang="en-US" altLang="zh-HK" sz="1400" b="1" dirty="0">
                <a:latin typeface="+mn-lt"/>
                <a:ea typeface="PMingLiU" panose="02020500000000000000" pitchFamily="18" charset="-120"/>
              </a:rPr>
              <a:t>CO analyzer</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power cord</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exhaust tube</a:t>
            </a:r>
            <a:r>
              <a:rPr lang="en-US" altLang="zh-HK" sz="1400" dirty="0">
                <a:solidFill>
                  <a:srgbClr val="FF0000"/>
                </a:solidFill>
                <a:latin typeface="+mn-lt"/>
                <a:ea typeface="PMingLiU" panose="02020500000000000000" pitchFamily="18" charset="-120"/>
              </a:rPr>
              <a:t>(2)</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sample tube with filter </a:t>
            </a:r>
            <a:r>
              <a:rPr lang="en-US" altLang="zh-HK" sz="1400" dirty="0">
                <a:solidFill>
                  <a:srgbClr val="FF0000"/>
                </a:solidFill>
                <a:latin typeface="+mn-lt"/>
                <a:ea typeface="PMingLiU" panose="02020500000000000000" pitchFamily="18" charset="-120"/>
              </a:rPr>
              <a:t>(c) </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RS232 cable (connect to computer)</a:t>
            </a:r>
          </a:p>
          <a:p>
            <a:pPr eaLnBrk="1" fontAlgn="auto" hangingPunct="1">
              <a:lnSpc>
                <a:spcPct val="80000"/>
              </a:lnSpc>
              <a:spcBef>
                <a:spcPts val="0"/>
              </a:spcBef>
              <a:spcAft>
                <a:spcPts val="0"/>
              </a:spcAft>
              <a:buFontTx/>
              <a:buChar char="-"/>
              <a:defRPr/>
            </a:pPr>
            <a:endParaRPr lang="en-US" altLang="zh-HK" sz="1400" dirty="0">
              <a:latin typeface="+mn-lt"/>
              <a:ea typeface="PMingLiU" panose="02020500000000000000" pitchFamily="18" charset="-120"/>
            </a:endParaRPr>
          </a:p>
          <a:p>
            <a:pPr eaLnBrk="1" fontAlgn="auto" hangingPunct="1">
              <a:lnSpc>
                <a:spcPct val="80000"/>
              </a:lnSpc>
              <a:spcBef>
                <a:spcPts val="0"/>
              </a:spcBef>
              <a:spcAft>
                <a:spcPts val="0"/>
              </a:spcAft>
              <a:defRPr/>
            </a:pPr>
            <a:r>
              <a:rPr lang="en-US" altLang="zh-HK" sz="1400" b="1" dirty="0">
                <a:latin typeface="+mn-lt"/>
                <a:ea typeface="PMingLiU" panose="02020500000000000000" pitchFamily="18" charset="-120"/>
              </a:rPr>
              <a:t>Calibrator</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power cord</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exhaust tube </a:t>
            </a:r>
            <a:r>
              <a:rPr lang="en-US" altLang="zh-HK" sz="1400" dirty="0">
                <a:solidFill>
                  <a:srgbClr val="FF0000"/>
                </a:solidFill>
                <a:latin typeface="+mn-lt"/>
                <a:ea typeface="PMingLiU" panose="02020500000000000000" pitchFamily="18" charset="-120"/>
              </a:rPr>
              <a:t>(3) </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output A tube  </a:t>
            </a:r>
            <a:r>
              <a:rPr lang="en-US" altLang="zh-HK" sz="1400" dirty="0">
                <a:solidFill>
                  <a:srgbClr val="FF0000"/>
                </a:solidFill>
                <a:latin typeface="+mn-lt"/>
                <a:ea typeface="PMingLiU" panose="02020500000000000000" pitchFamily="18" charset="-120"/>
              </a:rPr>
              <a:t>(d)</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diluent in tube (connect to zero air generator output)</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cylinder gas tube (connect to zero air generator output)</a:t>
            </a:r>
          </a:p>
          <a:p>
            <a:pPr eaLnBrk="1" fontAlgn="auto" hangingPunct="1">
              <a:lnSpc>
                <a:spcPct val="80000"/>
              </a:lnSpc>
              <a:spcBef>
                <a:spcPts val="0"/>
              </a:spcBef>
              <a:spcAft>
                <a:spcPts val="0"/>
              </a:spcAft>
              <a:buFontTx/>
              <a:buChar char="-"/>
              <a:defRPr/>
            </a:pPr>
            <a:endParaRPr lang="en-US" altLang="zh-HK" sz="1400" dirty="0">
              <a:latin typeface="+mn-lt"/>
              <a:ea typeface="PMingLiU" panose="02020500000000000000" pitchFamily="18" charset="-120"/>
            </a:endParaRPr>
          </a:p>
          <a:p>
            <a:pPr eaLnBrk="1" fontAlgn="auto" hangingPunct="1">
              <a:lnSpc>
                <a:spcPct val="80000"/>
              </a:lnSpc>
              <a:spcBef>
                <a:spcPts val="0"/>
              </a:spcBef>
              <a:spcAft>
                <a:spcPts val="0"/>
              </a:spcAft>
              <a:defRPr/>
            </a:pPr>
            <a:r>
              <a:rPr lang="en-US" altLang="zh-HK" sz="1400" b="1" dirty="0">
                <a:latin typeface="+mn-lt"/>
                <a:ea typeface="PMingLiU" panose="02020500000000000000" pitchFamily="18" charset="-120"/>
              </a:rPr>
              <a:t>Zero air generator</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power cable</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output tube (connect to calibrator diluent in)</a:t>
            </a:r>
          </a:p>
          <a:p>
            <a:pPr marL="285750" indent="-285750" eaLnBrk="1" fontAlgn="auto" hangingPunct="1">
              <a:lnSpc>
                <a:spcPct val="80000"/>
              </a:lnSpc>
              <a:spcBef>
                <a:spcPts val="0"/>
              </a:spcBef>
              <a:spcAft>
                <a:spcPts val="0"/>
              </a:spcAft>
              <a:buFont typeface="Arial" panose="020B0604020202020204" pitchFamily="34" charset="0"/>
              <a:buChar char="•"/>
              <a:defRPr/>
            </a:pPr>
            <a:r>
              <a:rPr lang="en-US" altLang="zh-HK" sz="1400" dirty="0">
                <a:latin typeface="+mn-lt"/>
                <a:ea typeface="PMingLiU" panose="02020500000000000000" pitchFamily="18" charset="-120"/>
              </a:rPr>
              <a:t>1 x drain tube</a:t>
            </a:r>
            <a:endParaRPr lang="zh-TW" altLang="en-US" sz="1400" dirty="0">
              <a:latin typeface="+mn-lt"/>
              <a:ea typeface="PMingLiU" panose="02020500000000000000" pitchFamily="18" charset="-120"/>
            </a:endParaRPr>
          </a:p>
        </p:txBody>
      </p:sp>
      <p:sp>
        <p:nvSpPr>
          <p:cNvPr id="3" name="標題 2"/>
          <p:cNvSpPr>
            <a:spLocks noGrp="1"/>
          </p:cNvSpPr>
          <p:nvPr>
            <p:ph type="title"/>
          </p:nvPr>
        </p:nvSpPr>
        <p:spPr>
          <a:xfrm>
            <a:off x="6671511" y="-571499"/>
            <a:ext cx="372978" cy="168441"/>
          </a:xfrm>
        </p:spPr>
        <p:txBody>
          <a:bodyPr>
            <a:normAutofit fontScale="90000"/>
          </a:bodyPr>
          <a:lstStyle/>
          <a:p>
            <a:endParaRPr lang="zh-HK" altLang="en-US" dirty="0"/>
          </a:p>
        </p:txBody>
      </p:sp>
      <p:sp>
        <p:nvSpPr>
          <p:cNvPr id="4" name="日期版面配置區 3"/>
          <p:cNvSpPr>
            <a:spLocks noGrp="1"/>
          </p:cNvSpPr>
          <p:nvPr>
            <p:ph type="dt" sz="half" idx="10"/>
          </p:nvPr>
        </p:nvSpPr>
        <p:spPr/>
        <p:txBody>
          <a:bodyPr/>
          <a:lstStyle/>
          <a:p>
            <a:fld id="{25E96794-8854-4C94-AE76-653B818727B7}"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smtClean="0"/>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76</a:t>
            </a:fld>
            <a:endParaRPr lang="zh-HK" altLang="en-US"/>
          </a:p>
        </p:txBody>
      </p:sp>
    </p:spTree>
    <p:extLst>
      <p:ext uri="{BB962C8B-B14F-4D97-AF65-F5344CB8AC3E}">
        <p14:creationId xmlns:p14="http://schemas.microsoft.com/office/powerpoint/2010/main" val="3818434177"/>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160" y="335583"/>
            <a:ext cx="8596668" cy="807417"/>
          </a:xfrm>
        </p:spPr>
        <p:txBody>
          <a:bodyPr>
            <a:noAutofit/>
          </a:bodyPr>
          <a:lstStyle/>
          <a:p>
            <a:r>
              <a:rPr lang="en-US" altLang="zh-HK" b="1" dirty="0">
                <a:solidFill>
                  <a:schemeClr val="tx1"/>
                </a:solidFill>
              </a:rPr>
              <a:t>Procedures – Installation  </a:t>
            </a:r>
            <a:br>
              <a:rPr lang="en-US" altLang="zh-HK" b="1" dirty="0">
                <a:solidFill>
                  <a:schemeClr val="tx1"/>
                </a:solidFill>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DE7AE3FE-276C-425A-856B-656A70BFCC5E}"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77</a:t>
            </a:fld>
            <a:endParaRPr lang="zh-HK" altLang="en-US"/>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080" y="1570038"/>
            <a:ext cx="3541713"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a:spLocks noChangeArrowheads="1"/>
          </p:cNvSpPr>
          <p:nvPr/>
        </p:nvSpPr>
        <p:spPr bwMode="auto">
          <a:xfrm>
            <a:off x="3881438" y="1082675"/>
            <a:ext cx="1657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HK" sz="1800">
                <a:solidFill>
                  <a:srgbClr val="000000"/>
                </a:solidFill>
              </a:rPr>
              <a:t>SO</a:t>
            </a:r>
            <a:r>
              <a:rPr lang="en-US" altLang="zh-HK" sz="1800" baseline="-25000">
                <a:solidFill>
                  <a:srgbClr val="000000"/>
                </a:solidFill>
              </a:rPr>
              <a:t>2</a:t>
            </a:r>
            <a:r>
              <a:rPr lang="en-US" altLang="zh-HK" sz="1800">
                <a:solidFill>
                  <a:srgbClr val="000000"/>
                </a:solidFill>
              </a:rPr>
              <a:t> Analyzer</a:t>
            </a:r>
            <a:endParaRPr lang="en-US" altLang="zh-TW" sz="1800">
              <a:solidFill>
                <a:srgbClr val="000000"/>
              </a:solidFill>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2995" y="1514844"/>
            <a:ext cx="40005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8650" y="3676650"/>
            <a:ext cx="383698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8"/>
          <p:cNvSpPr>
            <a:spLocks noChangeArrowheads="1"/>
          </p:cNvSpPr>
          <p:nvPr/>
        </p:nvSpPr>
        <p:spPr bwMode="auto">
          <a:xfrm>
            <a:off x="7888288" y="1203325"/>
            <a:ext cx="1657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HK" sz="1800" dirty="0">
                <a:solidFill>
                  <a:srgbClr val="000000"/>
                </a:solidFill>
              </a:rPr>
              <a:t>NO</a:t>
            </a:r>
            <a:r>
              <a:rPr lang="en-US" altLang="zh-HK" sz="1800" baseline="-25000" dirty="0">
                <a:solidFill>
                  <a:srgbClr val="000000"/>
                </a:solidFill>
              </a:rPr>
              <a:t>2</a:t>
            </a:r>
            <a:r>
              <a:rPr lang="en-US" altLang="zh-HK" sz="1800" dirty="0">
                <a:solidFill>
                  <a:srgbClr val="000000"/>
                </a:solidFill>
              </a:rPr>
              <a:t> Analyzer</a:t>
            </a:r>
            <a:endParaRPr lang="en-US" altLang="zh-TW" sz="1800" dirty="0">
              <a:solidFill>
                <a:srgbClr val="000000"/>
              </a:solidFill>
            </a:endParaRPr>
          </a:p>
        </p:txBody>
      </p:sp>
      <p:pic>
        <p:nvPicPr>
          <p:cNvPr id="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3495" y="1635494"/>
            <a:ext cx="37973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8"/>
          <p:cNvSpPr>
            <a:spLocks noChangeArrowheads="1"/>
          </p:cNvSpPr>
          <p:nvPr/>
        </p:nvSpPr>
        <p:spPr bwMode="auto">
          <a:xfrm>
            <a:off x="9115425" y="4749800"/>
            <a:ext cx="1657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HK" sz="1800">
                <a:solidFill>
                  <a:srgbClr val="000000"/>
                </a:solidFill>
              </a:rPr>
              <a:t>CO Analyzer</a:t>
            </a:r>
            <a:endParaRPr lang="en-US" altLang="zh-TW" sz="1800">
              <a:solidFill>
                <a:srgbClr val="000000"/>
              </a:solidFill>
            </a:endParaRPr>
          </a:p>
        </p:txBody>
      </p:sp>
    </p:spTree>
    <p:extLst>
      <p:ext uri="{BB962C8B-B14F-4D97-AF65-F5344CB8AC3E}">
        <p14:creationId xmlns:p14="http://schemas.microsoft.com/office/powerpoint/2010/main" val="3767395150"/>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Procedures – Installation  </a:t>
            </a:r>
            <a:br>
              <a:rPr lang="en-US" altLang="zh-HK" b="1" dirty="0">
                <a:solidFill>
                  <a:schemeClr val="tx1"/>
                </a:solidFill>
              </a:rPr>
            </a:br>
            <a:endParaRPr lang="zh-HK" altLang="en-US" dirty="0">
              <a:solidFill>
                <a:schemeClr val="tx1"/>
              </a:solidFill>
            </a:endParaRPr>
          </a:p>
        </p:txBody>
      </p:sp>
      <p:sp>
        <p:nvSpPr>
          <p:cNvPr id="4" name="日期版面配置區 3"/>
          <p:cNvSpPr>
            <a:spLocks noGrp="1"/>
          </p:cNvSpPr>
          <p:nvPr>
            <p:ph type="dt" sz="half" idx="10"/>
          </p:nvPr>
        </p:nvSpPr>
        <p:spPr/>
        <p:txBody>
          <a:bodyPr/>
          <a:lstStyle/>
          <a:p>
            <a:fld id="{A8C805A3-048E-4F6E-A071-D872C970BCC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78</a:t>
            </a:fld>
            <a:endParaRPr lang="zh-HK" altLang="en-US"/>
          </a:p>
        </p:txBody>
      </p:sp>
      <p:pic>
        <p:nvPicPr>
          <p:cNvPr id="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485" y="1743184"/>
            <a:ext cx="32448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
          <p:cNvSpPr>
            <a:spLocks noChangeArrowheads="1"/>
          </p:cNvSpPr>
          <p:nvPr/>
        </p:nvSpPr>
        <p:spPr bwMode="auto">
          <a:xfrm>
            <a:off x="6315075" y="1166813"/>
            <a:ext cx="3795713"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1800">
                <a:solidFill>
                  <a:srgbClr val="000000"/>
                </a:solidFill>
              </a:rPr>
              <a:t>Teflon tubing (O.D size of 3/8” or 1/2”)</a:t>
            </a:r>
          </a:p>
        </p:txBody>
      </p:sp>
      <p:pic>
        <p:nvPicPr>
          <p:cNvPr id="9" name="Picture 6" descr="php9TH6ap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909" y="1602250"/>
            <a:ext cx="3576638"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Brace 10"/>
          <p:cNvSpPr/>
          <p:nvPr/>
        </p:nvSpPr>
        <p:spPr>
          <a:xfrm rot="5400000" flipH="1">
            <a:off x="2986743" y="932520"/>
            <a:ext cx="295275" cy="1424260"/>
          </a:xfrm>
          <a:prstGeom prst="rightBrace">
            <a:avLst>
              <a:gd name="adj1" fmla="val 41750"/>
              <a:gd name="adj2" fmla="val 51069"/>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HK" altLang="en-US"/>
          </a:p>
        </p:txBody>
      </p:sp>
      <p:sp>
        <p:nvSpPr>
          <p:cNvPr id="12" name="Rectangle 18"/>
          <p:cNvSpPr>
            <a:spLocks noChangeArrowheads="1"/>
          </p:cNvSpPr>
          <p:nvPr/>
        </p:nvSpPr>
        <p:spPr bwMode="auto">
          <a:xfrm>
            <a:off x="339725" y="4387850"/>
            <a:ext cx="16573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HK" sz="1800" dirty="0">
                <a:solidFill>
                  <a:srgbClr val="000000"/>
                </a:solidFill>
              </a:rPr>
              <a:t>Steel Support</a:t>
            </a:r>
            <a:endParaRPr lang="en-US" altLang="zh-TW" sz="1800" dirty="0">
              <a:solidFill>
                <a:srgbClr val="000000"/>
              </a:solidFill>
            </a:endParaRPr>
          </a:p>
        </p:txBody>
      </p:sp>
      <p:sp>
        <p:nvSpPr>
          <p:cNvPr id="13" name="Line 17"/>
          <p:cNvSpPr>
            <a:spLocks noChangeShapeType="1"/>
          </p:cNvSpPr>
          <p:nvPr/>
        </p:nvSpPr>
        <p:spPr bwMode="auto">
          <a:xfrm flipH="1" flipV="1">
            <a:off x="8066088" y="4754563"/>
            <a:ext cx="962025" cy="9239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15" name="Rectangle 18"/>
          <p:cNvSpPr>
            <a:spLocks noChangeArrowheads="1"/>
          </p:cNvSpPr>
          <p:nvPr/>
        </p:nvSpPr>
        <p:spPr bwMode="auto">
          <a:xfrm>
            <a:off x="8105775" y="5526088"/>
            <a:ext cx="1657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00000"/>
              </a:lnSpc>
              <a:spcBef>
                <a:spcPct val="0"/>
              </a:spcBef>
              <a:buFontTx/>
              <a:buNone/>
            </a:pPr>
            <a:r>
              <a:rPr lang="en-US" altLang="zh-HK" sz="1800" dirty="0">
                <a:solidFill>
                  <a:srgbClr val="000000"/>
                </a:solidFill>
              </a:rPr>
              <a:t>Safety Barrier</a:t>
            </a:r>
            <a:endParaRPr lang="en-US" altLang="zh-TW" sz="1800" dirty="0">
              <a:solidFill>
                <a:srgbClr val="000000"/>
              </a:solidFill>
            </a:endParaRPr>
          </a:p>
        </p:txBody>
      </p:sp>
      <p:sp>
        <p:nvSpPr>
          <p:cNvPr id="16" name="Line 17"/>
          <p:cNvSpPr>
            <a:spLocks noChangeShapeType="1"/>
          </p:cNvSpPr>
          <p:nvPr/>
        </p:nvSpPr>
        <p:spPr bwMode="auto">
          <a:xfrm flipV="1">
            <a:off x="1898441" y="4135642"/>
            <a:ext cx="838729" cy="50441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17" name="TextBox 3"/>
          <p:cNvSpPr txBox="1">
            <a:spLocks noChangeArrowheads="1"/>
          </p:cNvSpPr>
          <p:nvPr/>
        </p:nvSpPr>
        <p:spPr bwMode="auto">
          <a:xfrm>
            <a:off x="2887524" y="1175543"/>
            <a:ext cx="4937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HK" sz="1800"/>
              <a:t>1m</a:t>
            </a:r>
            <a:endParaRPr lang="zh-HK" altLang="en-US" sz="1800"/>
          </a:p>
        </p:txBody>
      </p:sp>
      <p:sp>
        <p:nvSpPr>
          <p:cNvPr id="19" name="Line 17"/>
          <p:cNvSpPr>
            <a:spLocks noChangeShapeType="1"/>
          </p:cNvSpPr>
          <p:nvPr/>
        </p:nvSpPr>
        <p:spPr bwMode="auto">
          <a:xfrm>
            <a:off x="7817818" y="1497012"/>
            <a:ext cx="772846" cy="59372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Tree>
    <p:extLst>
      <p:ext uri="{BB962C8B-B14F-4D97-AF65-F5344CB8AC3E}">
        <p14:creationId xmlns:p14="http://schemas.microsoft.com/office/powerpoint/2010/main" val="2153815314"/>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Routine Maintenance for Analyzers</a:t>
            </a:r>
            <a:br>
              <a:rPr lang="en-US" altLang="zh-HK" b="1" dirty="0">
                <a:solidFill>
                  <a:schemeClr val="tx1"/>
                </a:solidFill>
              </a:rPr>
            </a:br>
            <a:endParaRPr lang="zh-HK" altLang="en-US" dirty="0">
              <a:solidFill>
                <a:schemeClr val="tx1"/>
              </a:solidFill>
            </a:endParaRPr>
          </a:p>
        </p:txBody>
      </p:sp>
      <p:sp>
        <p:nvSpPr>
          <p:cNvPr id="3" name="內容版面配置區 2"/>
          <p:cNvSpPr>
            <a:spLocks noGrp="1"/>
          </p:cNvSpPr>
          <p:nvPr>
            <p:ph idx="1"/>
          </p:nvPr>
        </p:nvSpPr>
        <p:spPr>
          <a:xfrm>
            <a:off x="677334" y="1519963"/>
            <a:ext cx="10065352" cy="4521399"/>
          </a:xfrm>
        </p:spPr>
        <p:txBody>
          <a:bodyPr>
            <a:normAutofit/>
          </a:bodyPr>
          <a:lstStyle/>
          <a:p>
            <a:pPr>
              <a:lnSpc>
                <a:spcPct val="80000"/>
              </a:lnSpc>
              <a:defRPr/>
            </a:pPr>
            <a:r>
              <a:rPr lang="en-US" altLang="zh-HK" sz="3200" b="1" dirty="0"/>
              <a:t>Anchor Bolt </a:t>
            </a:r>
            <a:r>
              <a:rPr lang="en-US" altLang="zh-HK" sz="3200" dirty="0"/>
              <a:t>should be used for reduce the tremors</a:t>
            </a:r>
          </a:p>
          <a:p>
            <a:pPr>
              <a:lnSpc>
                <a:spcPct val="80000"/>
              </a:lnSpc>
              <a:defRPr/>
            </a:pPr>
            <a:r>
              <a:rPr lang="en-GB" altLang="zh-HK" sz="3200" dirty="0"/>
              <a:t>Ensure the Equipment in well condition</a:t>
            </a:r>
          </a:p>
          <a:p>
            <a:pPr>
              <a:lnSpc>
                <a:spcPct val="80000"/>
              </a:lnSpc>
              <a:defRPr/>
            </a:pPr>
            <a:r>
              <a:rPr lang="en-GB" altLang="zh-HK" sz="3200" dirty="0"/>
              <a:t>Avoid any undesirable connection</a:t>
            </a:r>
          </a:p>
          <a:p>
            <a:pPr>
              <a:lnSpc>
                <a:spcPct val="80000"/>
              </a:lnSpc>
              <a:defRPr/>
            </a:pPr>
            <a:r>
              <a:rPr lang="en-GB" altLang="zh-HK" sz="3200" dirty="0"/>
              <a:t>Pump, Receiving Time</a:t>
            </a:r>
          </a:p>
          <a:p>
            <a:pPr>
              <a:lnSpc>
                <a:spcPct val="80000"/>
              </a:lnSpc>
              <a:defRPr/>
            </a:pPr>
            <a:r>
              <a:rPr lang="en-GB" altLang="zh-HK" sz="3200" dirty="0">
                <a:solidFill>
                  <a:srgbClr val="FF0000"/>
                </a:solidFill>
              </a:rPr>
              <a:t>Calibration Gas </a:t>
            </a:r>
            <a:endParaRPr lang="en-US" altLang="zh-HK" sz="3200" dirty="0">
              <a:solidFill>
                <a:srgbClr val="FF0000"/>
              </a:solidFill>
            </a:endParaRPr>
          </a:p>
          <a:p>
            <a:pPr>
              <a:lnSpc>
                <a:spcPct val="80000"/>
              </a:lnSpc>
              <a:defRPr/>
            </a:pPr>
            <a:r>
              <a:rPr lang="en-GB" altLang="zh-HK" sz="3200" dirty="0"/>
              <a:t>Temperature : </a:t>
            </a:r>
            <a:r>
              <a:rPr lang="en-GB" altLang="zh-HK" sz="3200" dirty="0">
                <a:solidFill>
                  <a:srgbClr val="FF0000"/>
                </a:solidFill>
              </a:rPr>
              <a:t>20 </a:t>
            </a:r>
            <a:r>
              <a:rPr lang="en-US" altLang="zh-HK" sz="3200" baseline="30000" dirty="0">
                <a:solidFill>
                  <a:srgbClr val="FF0000"/>
                </a:solidFill>
              </a:rPr>
              <a:t>o</a:t>
            </a:r>
            <a:r>
              <a:rPr lang="en-GB" altLang="zh-HK" sz="3200" dirty="0">
                <a:solidFill>
                  <a:srgbClr val="FF0000"/>
                </a:solidFill>
              </a:rPr>
              <a:t>C - 30 </a:t>
            </a:r>
            <a:r>
              <a:rPr lang="en-US" altLang="zh-HK" sz="3200" baseline="30000" dirty="0">
                <a:solidFill>
                  <a:srgbClr val="FF0000"/>
                </a:solidFill>
              </a:rPr>
              <a:t>o</a:t>
            </a:r>
            <a:r>
              <a:rPr lang="en-GB" altLang="zh-HK" sz="3200" dirty="0">
                <a:solidFill>
                  <a:srgbClr val="FF0000"/>
                </a:solidFill>
              </a:rPr>
              <a:t>C </a:t>
            </a:r>
          </a:p>
          <a:p>
            <a:pPr>
              <a:lnSpc>
                <a:spcPct val="80000"/>
              </a:lnSpc>
              <a:defRPr/>
            </a:pPr>
            <a:r>
              <a:rPr lang="en-GB" altLang="zh-HK" sz="3200" dirty="0"/>
              <a:t>Replace the </a:t>
            </a:r>
            <a:r>
              <a:rPr lang="en-GB" altLang="zh-HK" sz="3200" dirty="0">
                <a:solidFill>
                  <a:srgbClr val="FF0000"/>
                </a:solidFill>
              </a:rPr>
              <a:t>filter paper </a:t>
            </a:r>
          </a:p>
          <a:p>
            <a:endParaRPr lang="zh-HK" altLang="en-US" sz="3200" dirty="0"/>
          </a:p>
        </p:txBody>
      </p:sp>
      <p:sp>
        <p:nvSpPr>
          <p:cNvPr id="4" name="日期版面配置區 3"/>
          <p:cNvSpPr>
            <a:spLocks noGrp="1"/>
          </p:cNvSpPr>
          <p:nvPr>
            <p:ph type="dt" sz="half" idx="10"/>
          </p:nvPr>
        </p:nvSpPr>
        <p:spPr/>
        <p:txBody>
          <a:bodyPr/>
          <a:lstStyle/>
          <a:p>
            <a:fld id="{A9A51F71-DCB0-41AA-994F-468F03FB2A01}"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79</a:t>
            </a:fld>
            <a:endParaRPr lang="zh-HK" altLang="en-US"/>
          </a:p>
        </p:txBody>
      </p:sp>
    </p:spTree>
    <p:extLst>
      <p:ext uri="{BB962C8B-B14F-4D97-AF65-F5344CB8AC3E}">
        <p14:creationId xmlns:p14="http://schemas.microsoft.com/office/powerpoint/2010/main" val="159929120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lstStyle/>
          <a:p>
            <a:r>
              <a:rPr lang="en-US" altLang="zh-HK" dirty="0"/>
              <a:t>Quantities of </a:t>
            </a:r>
            <a:r>
              <a:rPr lang="en-US" altLang="zh-HK" dirty="0">
                <a:solidFill>
                  <a:srgbClr val="FF0000"/>
                </a:solidFill>
              </a:rPr>
              <a:t>carbon monoxide, </a:t>
            </a:r>
            <a:r>
              <a:rPr lang="en-US" altLang="zh-HK" dirty="0" err="1">
                <a:solidFill>
                  <a:srgbClr val="FF0000"/>
                </a:solidFill>
              </a:rPr>
              <a:t>sulphur</a:t>
            </a:r>
            <a:r>
              <a:rPr lang="en-US" altLang="zh-HK" dirty="0">
                <a:solidFill>
                  <a:srgbClr val="FF0000"/>
                </a:solidFill>
              </a:rPr>
              <a:t> dioxide or nitrogen dioxide </a:t>
            </a:r>
            <a:r>
              <a:rPr lang="en-US" altLang="zh-HK" dirty="0"/>
              <a:t>emissions from the vehicles should be estimated from considering:</a:t>
            </a:r>
          </a:p>
          <a:p>
            <a:pPr marL="0" indent="0">
              <a:buNone/>
            </a:pPr>
            <a:r>
              <a:rPr lang="en-US" altLang="zh-HK" dirty="0"/>
              <a:t>     A. </a:t>
            </a:r>
            <a:r>
              <a:rPr lang="en-US" altLang="zh-HK" dirty="0">
                <a:solidFill>
                  <a:srgbClr val="FF0000"/>
                </a:solidFill>
              </a:rPr>
              <a:t>types and models </a:t>
            </a:r>
            <a:r>
              <a:rPr lang="en-US" altLang="zh-HK" dirty="0"/>
              <a:t>of the vehicles using the PTI</a:t>
            </a:r>
          </a:p>
          <a:p>
            <a:pPr marL="0" indent="0">
              <a:buNone/>
            </a:pPr>
            <a:r>
              <a:rPr lang="en-US" altLang="zh-HK" dirty="0"/>
              <a:t>     B. </a:t>
            </a:r>
            <a:r>
              <a:rPr lang="en-US" altLang="zh-HK" dirty="0">
                <a:solidFill>
                  <a:srgbClr val="FF0000"/>
                </a:solidFill>
              </a:rPr>
              <a:t>usage pattern </a:t>
            </a:r>
            <a:r>
              <a:rPr lang="en-US" altLang="zh-HK" dirty="0"/>
              <a:t>of the vehicles, including </a:t>
            </a:r>
            <a:r>
              <a:rPr lang="en-US" altLang="zh-HK" dirty="0">
                <a:solidFill>
                  <a:srgbClr val="FF0000"/>
                </a:solidFill>
              </a:rPr>
              <a:t>speed, frequency, idling time</a:t>
            </a:r>
            <a:r>
              <a:rPr lang="en-US" altLang="zh-HK" dirty="0"/>
              <a:t> and     </a:t>
            </a:r>
            <a:r>
              <a:rPr lang="en-US" altLang="zh-HK" dirty="0">
                <a:solidFill>
                  <a:srgbClr val="FF0000"/>
                </a:solidFill>
              </a:rPr>
              <a:t>routing</a:t>
            </a:r>
            <a:r>
              <a:rPr lang="en-US" altLang="zh-HK" dirty="0"/>
              <a:t>. </a:t>
            </a:r>
            <a:endParaRPr lang="zh-TW" altLang="zh-HK" dirty="0"/>
          </a:p>
          <a:p>
            <a:r>
              <a:rPr lang="en-US" altLang="zh-HK" dirty="0"/>
              <a:t>Inspection and maintenance of the ventilation system at regular intervals, to ensure proper operation of the ventilation system and </a:t>
            </a:r>
            <a:r>
              <a:rPr lang="en-US" altLang="zh-HK" dirty="0">
                <a:solidFill>
                  <a:srgbClr val="FF0000"/>
                </a:solidFill>
              </a:rPr>
              <a:t>minimize</a:t>
            </a:r>
            <a:r>
              <a:rPr lang="en-US" altLang="zh-HK" dirty="0"/>
              <a:t> break</a:t>
            </a:r>
            <a:r>
              <a:rPr lang="en-US" altLang="zh-HK" dirty="0">
                <a:solidFill>
                  <a:srgbClr val="FF0000"/>
                </a:solidFill>
              </a:rPr>
              <a:t>down</a:t>
            </a:r>
            <a:r>
              <a:rPr lang="en-US" altLang="zh-HK" dirty="0"/>
              <a:t> </a:t>
            </a:r>
            <a:r>
              <a:rPr lang="en-US" altLang="zh-HK" dirty="0">
                <a:solidFill>
                  <a:srgbClr val="FF0000"/>
                </a:solidFill>
              </a:rPr>
              <a:t>time</a:t>
            </a:r>
            <a:endParaRPr lang="zh-TW" altLang="zh-HK" dirty="0">
              <a:solidFill>
                <a:srgbClr val="FF0000"/>
              </a:solidFill>
            </a:endParaRPr>
          </a:p>
          <a:p>
            <a:r>
              <a:rPr lang="en-US" altLang="zh-HK" dirty="0"/>
              <a:t>Proper fan operation schedule which should be reviewed once every three months, or a pollution level interlocked fan operation system, to ensure that there is </a:t>
            </a:r>
            <a:r>
              <a:rPr lang="en-US" altLang="zh-HK" dirty="0">
                <a:solidFill>
                  <a:srgbClr val="FF0000"/>
                </a:solidFill>
              </a:rPr>
              <a:t>always sufficient ventilation</a:t>
            </a:r>
            <a:endParaRPr lang="zh-TW" altLang="zh-HK" dirty="0">
              <a:solidFill>
                <a:srgbClr val="FF0000"/>
              </a:solidFill>
            </a:endParaRPr>
          </a:p>
          <a:p>
            <a:endParaRPr lang="zh-HK" altLang="en-US" dirty="0"/>
          </a:p>
        </p:txBody>
      </p:sp>
      <p:sp>
        <p:nvSpPr>
          <p:cNvPr id="4" name="日期版面配置區 3"/>
          <p:cNvSpPr>
            <a:spLocks noGrp="1"/>
          </p:cNvSpPr>
          <p:nvPr>
            <p:ph type="dt" sz="half" idx="10"/>
          </p:nvPr>
        </p:nvSpPr>
        <p:spPr/>
        <p:txBody>
          <a:bodyPr/>
          <a:lstStyle/>
          <a:p>
            <a:fld id="{49DF8E88-888D-4147-96CF-F7EDACD4F7F2}"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a:t>
            </a:fld>
            <a:endParaRPr lang="zh-HK" altLang="en-US"/>
          </a:p>
        </p:txBody>
      </p:sp>
    </p:spTree>
    <p:extLst>
      <p:ext uri="{BB962C8B-B14F-4D97-AF65-F5344CB8AC3E}">
        <p14:creationId xmlns:p14="http://schemas.microsoft.com/office/powerpoint/2010/main" val="2588206374"/>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2730" y="609600"/>
            <a:ext cx="8541271" cy="855862"/>
          </a:xfrm>
        </p:spPr>
        <p:txBody>
          <a:bodyPr/>
          <a:lstStyle/>
          <a:p>
            <a:r>
              <a:rPr lang="en-US" altLang="zh-CN" b="1" dirty="0"/>
              <a:t>Multi-point calibration-</a:t>
            </a:r>
            <a:r>
              <a:rPr lang="en-US" altLang="zh-CN" b="1" dirty="0">
                <a:solidFill>
                  <a:srgbClr val="FF0000"/>
                </a:solidFill>
              </a:rPr>
              <a:t>CO</a:t>
            </a:r>
            <a:endParaRPr lang="zh-HK" altLang="en-US" dirty="0">
              <a:solidFill>
                <a:srgbClr val="FF0000"/>
              </a:solidFill>
            </a:endParaRPr>
          </a:p>
        </p:txBody>
      </p:sp>
      <p:sp>
        <p:nvSpPr>
          <p:cNvPr id="4" name="日期版面配置區 3"/>
          <p:cNvSpPr>
            <a:spLocks noGrp="1"/>
          </p:cNvSpPr>
          <p:nvPr>
            <p:ph type="dt" sz="half" idx="10"/>
          </p:nvPr>
        </p:nvSpPr>
        <p:spPr/>
        <p:txBody>
          <a:bodyPr/>
          <a:lstStyle/>
          <a:p>
            <a:fld id="{9F777A17-9B83-405A-A810-60AB3E88EAD2}"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80</a:t>
            </a:fld>
            <a:endParaRPr lang="zh-HK" altLang="en-US"/>
          </a:p>
        </p:txBody>
      </p:sp>
      <p:pic>
        <p:nvPicPr>
          <p:cNvPr id="7"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611619" y="1286799"/>
            <a:ext cx="8085138" cy="4937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3"/>
          <p:cNvSpPr txBox="1"/>
          <p:nvPr/>
        </p:nvSpPr>
        <p:spPr>
          <a:xfrm>
            <a:off x="7719919" y="2827390"/>
            <a:ext cx="1741488" cy="830263"/>
          </a:xfrm>
          <a:prstGeom prst="rect">
            <a:avLst/>
          </a:prstGeom>
          <a:solidFill>
            <a:schemeClr val="bg2">
              <a:lumMod val="90000"/>
            </a:schemeClr>
          </a:solidFill>
        </p:spPr>
        <p:txBody>
          <a:bodyPr wrap="none">
            <a:spAutoFit/>
          </a:bodyPr>
          <a:lstStyle/>
          <a:p>
            <a:pPr eaLnBrk="1" fontAlgn="auto" hangingPunct="1">
              <a:spcBef>
                <a:spcPts val="0"/>
              </a:spcBef>
              <a:spcAft>
                <a:spcPts val="0"/>
              </a:spcAft>
              <a:defRPr/>
            </a:pPr>
            <a:r>
              <a:rPr lang="en-US" altLang="zh-CN" sz="2400" dirty="0">
                <a:latin typeface="+mn-lt"/>
                <a:ea typeface="+mn-ea"/>
              </a:rPr>
              <a:t>Slope = 1.02</a:t>
            </a:r>
          </a:p>
          <a:p>
            <a:pPr eaLnBrk="1" fontAlgn="auto" hangingPunct="1">
              <a:spcBef>
                <a:spcPts val="0"/>
              </a:spcBef>
              <a:spcAft>
                <a:spcPts val="0"/>
              </a:spcAft>
              <a:defRPr/>
            </a:pPr>
            <a:r>
              <a:rPr lang="en-US" altLang="zh-CN" sz="2400" dirty="0">
                <a:latin typeface="+mn-lt"/>
                <a:ea typeface="+mn-ea"/>
              </a:rPr>
              <a:t>R</a:t>
            </a:r>
            <a:r>
              <a:rPr lang="en-US" altLang="zh-CN" sz="2400" baseline="30000" dirty="0">
                <a:latin typeface="+mn-lt"/>
                <a:ea typeface="+mn-ea"/>
              </a:rPr>
              <a:t>2</a:t>
            </a:r>
            <a:r>
              <a:rPr lang="en-US" altLang="zh-CN" sz="2400" dirty="0">
                <a:latin typeface="+mn-lt"/>
                <a:ea typeface="+mn-ea"/>
              </a:rPr>
              <a:t> = 0.9999</a:t>
            </a:r>
            <a:endParaRPr lang="zh-CN" altLang="en-US" sz="2400" dirty="0">
              <a:latin typeface="+mn-lt"/>
              <a:ea typeface="+mn-ea"/>
            </a:endParaRPr>
          </a:p>
        </p:txBody>
      </p:sp>
      <p:pic>
        <p:nvPicPr>
          <p:cNvPr id="9" name="Picture 4" descr="http://img2.wikia.nocookie.net/__cb20130402144951/vvvalvegames/images/c/c2/Thumbs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4851" y="4116651"/>
            <a:ext cx="12827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7334" y="609600"/>
            <a:ext cx="8596668" cy="874029"/>
          </a:xfrm>
        </p:spPr>
        <p:txBody>
          <a:bodyPr/>
          <a:lstStyle/>
          <a:p>
            <a:r>
              <a:rPr lang="en-US" altLang="zh-CN" b="1" dirty="0"/>
              <a:t>Multi-point calibration-</a:t>
            </a:r>
            <a:r>
              <a:rPr lang="en-US" altLang="zh-CN" b="1" dirty="0">
                <a:solidFill>
                  <a:srgbClr val="FF0000"/>
                </a:solidFill>
              </a:rPr>
              <a:t>SO</a:t>
            </a:r>
            <a:r>
              <a:rPr lang="en-US" altLang="zh-CN" b="1" baseline="-25000" dirty="0">
                <a:solidFill>
                  <a:srgbClr val="FF0000"/>
                </a:solidFill>
              </a:rPr>
              <a:t>2</a:t>
            </a:r>
            <a:endParaRPr lang="zh-HK" altLang="en-US" dirty="0">
              <a:solidFill>
                <a:srgbClr val="FF0000"/>
              </a:solidFill>
            </a:endParaRPr>
          </a:p>
        </p:txBody>
      </p:sp>
      <p:sp>
        <p:nvSpPr>
          <p:cNvPr id="4" name="日期版面配置區 3"/>
          <p:cNvSpPr>
            <a:spLocks noGrp="1"/>
          </p:cNvSpPr>
          <p:nvPr>
            <p:ph type="dt" sz="half" idx="10"/>
          </p:nvPr>
        </p:nvSpPr>
        <p:spPr/>
        <p:txBody>
          <a:bodyPr/>
          <a:lstStyle/>
          <a:p>
            <a:fld id="{EE13807A-24DA-4891-83EF-D87977492FB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81</a:t>
            </a:fld>
            <a:endParaRPr lang="zh-HK"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758" y="1205033"/>
            <a:ext cx="8415338"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3"/>
          <p:cNvSpPr txBox="1"/>
          <p:nvPr/>
        </p:nvSpPr>
        <p:spPr>
          <a:xfrm>
            <a:off x="7299325" y="3860800"/>
            <a:ext cx="1743075" cy="831850"/>
          </a:xfrm>
          <a:prstGeom prst="rect">
            <a:avLst/>
          </a:prstGeom>
          <a:solidFill>
            <a:schemeClr val="bg2">
              <a:lumMod val="90000"/>
            </a:schemeClr>
          </a:solidFill>
        </p:spPr>
        <p:txBody>
          <a:bodyPr wrap="none">
            <a:spAutoFit/>
          </a:bodyPr>
          <a:lstStyle/>
          <a:p>
            <a:pPr eaLnBrk="1" fontAlgn="auto" hangingPunct="1">
              <a:spcBef>
                <a:spcPts val="0"/>
              </a:spcBef>
              <a:spcAft>
                <a:spcPts val="0"/>
              </a:spcAft>
              <a:defRPr/>
            </a:pPr>
            <a:r>
              <a:rPr lang="en-US" altLang="zh-CN" sz="2400" dirty="0">
                <a:latin typeface="+mn-lt"/>
                <a:ea typeface="+mn-ea"/>
              </a:rPr>
              <a:t>Slope = 0.98</a:t>
            </a:r>
          </a:p>
          <a:p>
            <a:pPr eaLnBrk="1" fontAlgn="auto" hangingPunct="1">
              <a:spcBef>
                <a:spcPts val="0"/>
              </a:spcBef>
              <a:spcAft>
                <a:spcPts val="0"/>
              </a:spcAft>
              <a:defRPr/>
            </a:pPr>
            <a:r>
              <a:rPr lang="en-US" altLang="zh-CN" sz="2400" dirty="0">
                <a:latin typeface="+mn-lt"/>
                <a:ea typeface="+mn-ea"/>
              </a:rPr>
              <a:t>R</a:t>
            </a:r>
            <a:r>
              <a:rPr lang="en-US" altLang="zh-CN" sz="2400" baseline="30000" dirty="0">
                <a:latin typeface="+mn-lt"/>
                <a:ea typeface="+mn-ea"/>
              </a:rPr>
              <a:t>2</a:t>
            </a:r>
            <a:r>
              <a:rPr lang="en-US" altLang="zh-CN" sz="2400" dirty="0">
                <a:latin typeface="+mn-lt"/>
                <a:ea typeface="+mn-ea"/>
              </a:rPr>
              <a:t> = 0.9999</a:t>
            </a:r>
            <a:endParaRPr lang="zh-CN" altLang="en-US" sz="2400" dirty="0">
              <a:latin typeface="+mn-lt"/>
              <a:ea typeface="+mn-ea"/>
            </a:endParaRPr>
          </a:p>
        </p:txBody>
      </p:sp>
      <p:pic>
        <p:nvPicPr>
          <p:cNvPr id="9" name="Picture 4" descr="http://img2.wikia.nocookie.net/__cb20130402144951/vvvalvegames/images/c/c2/Thumbs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463" y="4921250"/>
            <a:ext cx="12827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CN" b="1" dirty="0"/>
              <a:t>Multi-point calibration-</a:t>
            </a:r>
            <a:r>
              <a:rPr lang="en-US" altLang="zh-CN" b="1" dirty="0">
                <a:solidFill>
                  <a:srgbClr val="FF0000"/>
                </a:solidFill>
              </a:rPr>
              <a:t>NO</a:t>
            </a:r>
            <a:r>
              <a:rPr lang="en-US" altLang="zh-CN" b="1" baseline="-25000" dirty="0">
                <a:solidFill>
                  <a:srgbClr val="FF0000"/>
                </a:solidFill>
              </a:rPr>
              <a:t>x</a:t>
            </a:r>
            <a:endParaRPr lang="zh-HK" altLang="en-US" dirty="0">
              <a:solidFill>
                <a:srgbClr val="FF0000"/>
              </a:solidFill>
            </a:endParaRPr>
          </a:p>
        </p:txBody>
      </p:sp>
      <p:sp>
        <p:nvSpPr>
          <p:cNvPr id="4" name="日期版面配置區 3"/>
          <p:cNvSpPr>
            <a:spLocks noGrp="1"/>
          </p:cNvSpPr>
          <p:nvPr>
            <p:ph type="dt" sz="half" idx="10"/>
          </p:nvPr>
        </p:nvSpPr>
        <p:spPr/>
        <p:txBody>
          <a:bodyPr/>
          <a:lstStyle/>
          <a:p>
            <a:fld id="{7E0A491E-23F2-4FA5-8114-2D0EE9DC1B2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82</a:t>
            </a:fld>
            <a:endParaRPr lang="zh-HK" altLang="en-US"/>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460" y="1171102"/>
            <a:ext cx="8443913"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3"/>
          <p:cNvSpPr txBox="1"/>
          <p:nvPr/>
        </p:nvSpPr>
        <p:spPr>
          <a:xfrm>
            <a:off x="7189257" y="3285094"/>
            <a:ext cx="1743075" cy="831850"/>
          </a:xfrm>
          <a:prstGeom prst="rect">
            <a:avLst/>
          </a:prstGeom>
          <a:solidFill>
            <a:schemeClr val="bg2">
              <a:lumMod val="90000"/>
            </a:schemeClr>
          </a:solidFill>
        </p:spPr>
        <p:txBody>
          <a:bodyPr wrap="none">
            <a:spAutoFit/>
          </a:bodyPr>
          <a:lstStyle/>
          <a:p>
            <a:pPr eaLnBrk="1" fontAlgn="auto" hangingPunct="1">
              <a:spcBef>
                <a:spcPts val="0"/>
              </a:spcBef>
              <a:spcAft>
                <a:spcPts val="0"/>
              </a:spcAft>
              <a:defRPr/>
            </a:pPr>
            <a:r>
              <a:rPr lang="en-US" altLang="zh-CN" sz="2400" dirty="0">
                <a:latin typeface="+mn-lt"/>
                <a:ea typeface="+mn-ea"/>
              </a:rPr>
              <a:t>Slope = 1.01</a:t>
            </a:r>
          </a:p>
          <a:p>
            <a:pPr eaLnBrk="1" fontAlgn="auto" hangingPunct="1">
              <a:spcBef>
                <a:spcPts val="0"/>
              </a:spcBef>
              <a:spcAft>
                <a:spcPts val="0"/>
              </a:spcAft>
              <a:defRPr/>
            </a:pPr>
            <a:r>
              <a:rPr lang="en-US" altLang="zh-CN" sz="2400" dirty="0">
                <a:latin typeface="+mn-lt"/>
                <a:ea typeface="+mn-ea"/>
              </a:rPr>
              <a:t>R</a:t>
            </a:r>
            <a:r>
              <a:rPr lang="en-US" altLang="zh-CN" sz="2400" baseline="30000" dirty="0">
                <a:latin typeface="+mn-lt"/>
                <a:ea typeface="+mn-ea"/>
              </a:rPr>
              <a:t>2</a:t>
            </a:r>
            <a:r>
              <a:rPr lang="en-US" altLang="zh-CN" sz="2400" dirty="0">
                <a:latin typeface="+mn-lt"/>
                <a:ea typeface="+mn-ea"/>
              </a:rPr>
              <a:t> = 1</a:t>
            </a:r>
            <a:endParaRPr lang="zh-CN" altLang="en-US" sz="2400" dirty="0">
              <a:latin typeface="+mn-lt"/>
              <a:ea typeface="+mn-ea"/>
            </a:endParaRPr>
          </a:p>
        </p:txBody>
      </p:sp>
      <p:pic>
        <p:nvPicPr>
          <p:cNvPr id="10" name="Picture 4" descr="http://img2.wikia.nocookie.net/__cb20130402144951/vvvalvegames/images/c/c2/Thumbs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4116944"/>
            <a:ext cx="12827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62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1176" y="609600"/>
            <a:ext cx="8492826" cy="758972"/>
          </a:xfrm>
        </p:spPr>
        <p:txBody>
          <a:bodyPr>
            <a:normAutofit fontScale="90000"/>
          </a:bodyPr>
          <a:lstStyle/>
          <a:p>
            <a:r>
              <a:rPr lang="en-US" altLang="zh-CN" b="1" dirty="0">
                <a:latin typeface="Calibri Light" panose="020F0302020204030204" pitchFamily="34" charset="0"/>
                <a:ea typeface="宋体" panose="02010600030101010101" pitchFamily="2" charset="-122"/>
              </a:rPr>
              <a:t>Data Review, Verification and Validation</a:t>
            </a:r>
            <a:r>
              <a:rPr lang="zh-CN" altLang="en-US" b="1" dirty="0">
                <a:latin typeface="Calibri Light" panose="020F0302020204030204" pitchFamily="34" charset="0"/>
                <a:ea typeface="宋体" panose="02010600030101010101" pitchFamily="2" charset="-122"/>
              </a:rPr>
              <a:t/>
            </a:r>
            <a:br>
              <a:rPr lang="zh-CN" altLang="en-US" b="1" dirty="0">
                <a:latin typeface="Calibri Light" panose="020F0302020204030204" pitchFamily="34" charset="0"/>
                <a:ea typeface="宋体" panose="02010600030101010101" pitchFamily="2" charset="-122"/>
              </a:rPr>
            </a:br>
            <a:endParaRPr lang="zh-HK" altLang="en-US" dirty="0"/>
          </a:p>
        </p:txBody>
      </p:sp>
      <p:sp>
        <p:nvSpPr>
          <p:cNvPr id="3" name="內容版面配置區 2"/>
          <p:cNvSpPr>
            <a:spLocks noGrp="1"/>
          </p:cNvSpPr>
          <p:nvPr>
            <p:ph idx="1"/>
          </p:nvPr>
        </p:nvSpPr>
        <p:spPr>
          <a:xfrm>
            <a:off x="729255" y="1555026"/>
            <a:ext cx="8596668" cy="3880773"/>
          </a:xfrm>
        </p:spPr>
        <p:txBody>
          <a:bodyPr>
            <a:normAutofit fontScale="85000" lnSpcReduction="20000"/>
          </a:bodyPr>
          <a:lstStyle/>
          <a:p>
            <a:pPr marL="0" indent="0">
              <a:buNone/>
              <a:defRPr/>
            </a:pPr>
            <a:r>
              <a:rPr lang="en-US" altLang="zh-CN" sz="2000" b="1" dirty="0"/>
              <a:t>4.1 Data Review Methods</a:t>
            </a:r>
          </a:p>
          <a:p>
            <a:pPr marL="0" indent="0">
              <a:buNone/>
              <a:defRPr/>
            </a:pPr>
            <a:r>
              <a:rPr lang="en-US" altLang="zh-CN" sz="2000" b="1" dirty="0"/>
              <a:t>4.1.1 DAS Data Review</a:t>
            </a:r>
          </a:p>
          <a:p>
            <a:pPr marL="0" indent="0">
              <a:buNone/>
              <a:defRPr/>
            </a:pPr>
            <a:endParaRPr lang="en-US" altLang="zh-CN" sz="2000" b="1" dirty="0"/>
          </a:p>
          <a:p>
            <a:pPr marL="0" indent="0">
              <a:buNone/>
              <a:defRPr/>
            </a:pPr>
            <a:r>
              <a:rPr lang="en-US" altLang="zh-CN" dirty="0"/>
              <a:t>Typical review process for the </a:t>
            </a:r>
            <a:r>
              <a:rPr lang="en-US" altLang="zh-CN" b="1" dirty="0">
                <a:solidFill>
                  <a:srgbClr val="FF0000"/>
                </a:solidFill>
              </a:rPr>
              <a:t>station operators </a:t>
            </a:r>
            <a:r>
              <a:rPr lang="en-US" altLang="zh-CN" b="1" dirty="0"/>
              <a:t>(</a:t>
            </a:r>
            <a:r>
              <a:rPr lang="en-US" altLang="zh-CN" b="1" dirty="0">
                <a:solidFill>
                  <a:srgbClr val="FF0000"/>
                </a:solidFill>
              </a:rPr>
              <a:t>SO</a:t>
            </a:r>
            <a:r>
              <a:rPr lang="en-US" altLang="zh-CN" b="1" dirty="0"/>
              <a:t>) </a:t>
            </a:r>
            <a:r>
              <a:rPr lang="en-US" altLang="zh-CN" dirty="0"/>
              <a:t>and </a:t>
            </a:r>
            <a:r>
              <a:rPr lang="en-US" altLang="zh-CN" dirty="0">
                <a:solidFill>
                  <a:srgbClr val="0070C0"/>
                </a:solidFill>
              </a:rPr>
              <a:t>data </a:t>
            </a:r>
            <a:r>
              <a:rPr lang="en-US" altLang="zh-CN" b="1" dirty="0">
                <a:solidFill>
                  <a:srgbClr val="0070C0"/>
                </a:solidFill>
              </a:rPr>
              <a:t>processing team </a:t>
            </a:r>
            <a:r>
              <a:rPr lang="en-US" altLang="zh-CN" b="1" dirty="0"/>
              <a:t>(</a:t>
            </a:r>
            <a:r>
              <a:rPr lang="en-US" altLang="zh-CN" b="1" dirty="0">
                <a:solidFill>
                  <a:srgbClr val="0070C0"/>
                </a:solidFill>
              </a:rPr>
              <a:t>DP</a:t>
            </a:r>
            <a:r>
              <a:rPr lang="en-US" altLang="zh-CN" b="1" dirty="0"/>
              <a:t>)</a:t>
            </a:r>
            <a:r>
              <a:rPr lang="en-US" altLang="zh-CN" dirty="0"/>
              <a:t> include:</a:t>
            </a:r>
          </a:p>
          <a:p>
            <a:pPr>
              <a:defRPr/>
            </a:pPr>
            <a:r>
              <a:rPr lang="en-US" altLang="zh-CN" dirty="0"/>
              <a:t>(</a:t>
            </a:r>
            <a:r>
              <a:rPr lang="en-US" altLang="zh-CN" dirty="0">
                <a:solidFill>
                  <a:srgbClr val="FF0000"/>
                </a:solidFill>
              </a:rPr>
              <a:t>SO</a:t>
            </a:r>
            <a:r>
              <a:rPr lang="en-US" altLang="zh-CN" dirty="0"/>
              <a:t>) Review of </a:t>
            </a:r>
            <a:r>
              <a:rPr lang="en-US" altLang="zh-CN" dirty="0">
                <a:solidFill>
                  <a:srgbClr val="FF0000"/>
                </a:solidFill>
              </a:rPr>
              <a:t>zero</a:t>
            </a:r>
            <a:r>
              <a:rPr lang="en-US" altLang="zh-CN" dirty="0"/>
              <a:t>, </a:t>
            </a:r>
            <a:r>
              <a:rPr lang="en-US" altLang="zh-CN" dirty="0">
                <a:solidFill>
                  <a:srgbClr val="FF0000"/>
                </a:solidFill>
              </a:rPr>
              <a:t>span</a:t>
            </a:r>
            <a:r>
              <a:rPr lang="en-US" altLang="zh-CN" dirty="0"/>
              <a:t>, </a:t>
            </a:r>
            <a:r>
              <a:rPr lang="en-US" altLang="zh-CN" dirty="0">
                <a:solidFill>
                  <a:srgbClr val="FF0000"/>
                </a:solidFill>
              </a:rPr>
              <a:t>one point QC verification</a:t>
            </a:r>
            <a:r>
              <a:rPr lang="en-US" altLang="zh-CN" dirty="0"/>
              <a:t> information, the hourly data, and any flags that could effect data and record any information on the daily summaries that might be vital to proper review of the data.</a:t>
            </a:r>
          </a:p>
          <a:p>
            <a:pPr>
              <a:defRPr/>
            </a:pPr>
            <a:r>
              <a:rPr lang="en-US" altLang="zh-CN" dirty="0"/>
              <a:t>(</a:t>
            </a:r>
            <a:r>
              <a:rPr lang="en-US" altLang="zh-CN" dirty="0">
                <a:solidFill>
                  <a:srgbClr val="FF0000"/>
                </a:solidFill>
              </a:rPr>
              <a:t>SO</a:t>
            </a:r>
            <a:r>
              <a:rPr lang="en-US" altLang="zh-CN" dirty="0"/>
              <a:t>) Transfer strip </a:t>
            </a:r>
            <a:r>
              <a:rPr lang="en-US" altLang="zh-CN" dirty="0">
                <a:solidFill>
                  <a:srgbClr val="FF0000"/>
                </a:solidFill>
              </a:rPr>
              <a:t>charts</a:t>
            </a:r>
            <a:r>
              <a:rPr lang="en-US" altLang="zh-CN" dirty="0"/>
              <a:t> both analog and digital information, daily summaries, monthly maintenance sheets, graphic displays of meta data and site log notes to the central location for a secondary and more thorough review.</a:t>
            </a:r>
          </a:p>
          <a:p>
            <a:pPr>
              <a:defRPr/>
            </a:pPr>
            <a:r>
              <a:rPr lang="en-US" altLang="zh-CN" dirty="0"/>
              <a:t>(</a:t>
            </a:r>
            <a:r>
              <a:rPr lang="en-US" altLang="zh-CN" dirty="0">
                <a:solidFill>
                  <a:srgbClr val="FF0000"/>
                </a:solidFill>
              </a:rPr>
              <a:t>SO</a:t>
            </a:r>
            <a:r>
              <a:rPr lang="en-US" altLang="zh-CN" dirty="0"/>
              <a:t>) At the central location, </a:t>
            </a:r>
            <a:r>
              <a:rPr lang="en-US" altLang="zh-CN" dirty="0">
                <a:solidFill>
                  <a:srgbClr val="FF0000"/>
                </a:solidFill>
              </a:rPr>
              <a:t>review the data</a:t>
            </a:r>
            <a:r>
              <a:rPr lang="en-US" altLang="zh-CN" dirty="0"/>
              <a:t>, marking any notations of invalidations and provide electronic strip charts, </a:t>
            </a:r>
            <a:r>
              <a:rPr lang="en-US" altLang="zh-CN" dirty="0">
                <a:solidFill>
                  <a:srgbClr val="FF0000"/>
                </a:solidFill>
              </a:rPr>
              <a:t>meta data charts</a:t>
            </a:r>
            <a:r>
              <a:rPr lang="en-US" altLang="zh-CN" dirty="0"/>
              <a:t>, daily summaries, site notes, and monthly maintenance sheets for ready access by the data processing staff.</a:t>
            </a:r>
          </a:p>
          <a:p>
            <a:pPr>
              <a:defRPr/>
            </a:pPr>
            <a:r>
              <a:rPr lang="en-US" altLang="zh-CN" dirty="0"/>
              <a:t>(</a:t>
            </a:r>
            <a:r>
              <a:rPr lang="en-US" altLang="zh-CN" dirty="0">
                <a:solidFill>
                  <a:srgbClr val="0070C0"/>
                </a:solidFill>
              </a:rPr>
              <a:t>DP</a:t>
            </a:r>
            <a:r>
              <a:rPr lang="en-US" altLang="zh-CN" dirty="0"/>
              <a:t>) Review </a:t>
            </a:r>
            <a:r>
              <a:rPr lang="en-US" altLang="zh-CN" dirty="0">
                <a:solidFill>
                  <a:srgbClr val="0070C0"/>
                </a:solidFill>
              </a:rPr>
              <a:t>zero, span and one point QC verifications</a:t>
            </a:r>
            <a:r>
              <a:rPr lang="en-US" altLang="zh-CN" dirty="0"/>
              <a:t>, station notes, and monthly maintenance sheets for the month.</a:t>
            </a:r>
            <a:endParaRPr lang="zh-CN" altLang="en-US" dirty="0"/>
          </a:p>
          <a:p>
            <a:pPr marL="0" indent="0">
              <a:buNone/>
            </a:pPr>
            <a:endParaRPr lang="zh-HK" altLang="en-US" dirty="0"/>
          </a:p>
        </p:txBody>
      </p:sp>
      <p:sp>
        <p:nvSpPr>
          <p:cNvPr id="4" name="日期版面配置區 3"/>
          <p:cNvSpPr>
            <a:spLocks noGrp="1"/>
          </p:cNvSpPr>
          <p:nvPr>
            <p:ph type="dt" sz="half" idx="10"/>
          </p:nvPr>
        </p:nvSpPr>
        <p:spPr/>
        <p:txBody>
          <a:bodyPr/>
          <a:lstStyle/>
          <a:p>
            <a:fld id="{73C70FEF-B0A1-4769-85EE-0FE017D4D2C6}"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83</a:t>
            </a:fld>
            <a:endParaRPr lang="zh-HK" altLang="en-US"/>
          </a:p>
        </p:txBody>
      </p:sp>
    </p:spTree>
    <p:extLst>
      <p:ext uri="{BB962C8B-B14F-4D97-AF65-F5344CB8AC3E}">
        <p14:creationId xmlns:p14="http://schemas.microsoft.com/office/powerpoint/2010/main" val="3231447688"/>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a:t>
            </a:r>
            <a:r>
              <a:rPr lang="en-US" altLang="zh-HK" dirty="0">
                <a:latin typeface="Calibri Light" panose="020F0302020204030204" pitchFamily="34" charset="0"/>
              </a:rPr>
              <a:t> </a:t>
            </a:r>
            <a:br>
              <a:rPr lang="en-US" altLang="zh-HK" dirty="0">
                <a:latin typeface="Calibri Light" panose="020F0302020204030204" pitchFamily="34" charset="0"/>
              </a:rPr>
            </a:br>
            <a:endParaRPr lang="zh-HK" altLang="en-US" dirty="0"/>
          </a:p>
        </p:txBody>
      </p:sp>
      <p:sp>
        <p:nvSpPr>
          <p:cNvPr id="3" name="內容版面配置區 2"/>
          <p:cNvSpPr>
            <a:spLocks noGrp="1"/>
          </p:cNvSpPr>
          <p:nvPr>
            <p:ph idx="1"/>
          </p:nvPr>
        </p:nvSpPr>
        <p:spPr>
          <a:xfrm>
            <a:off x="525943" y="1530804"/>
            <a:ext cx="8596668" cy="3880773"/>
          </a:xfrm>
        </p:spPr>
        <p:txBody>
          <a:bodyPr/>
          <a:lstStyle/>
          <a:p>
            <a:pPr>
              <a:lnSpc>
                <a:spcPct val="80000"/>
              </a:lnSpc>
            </a:pPr>
            <a:r>
              <a:rPr lang="en-US" altLang="zh-HK" dirty="0">
                <a:hlinkClick r:id="rId2" action="ppaction://hlinkfile"/>
              </a:rPr>
              <a:t>AQM </a:t>
            </a:r>
            <a:r>
              <a:rPr lang="en-US" altLang="zh-HK" dirty="0"/>
              <a:t>Report.pdf</a:t>
            </a:r>
            <a:endParaRPr lang="en-GB" altLang="zh-HK" dirty="0"/>
          </a:p>
          <a:p>
            <a:pPr>
              <a:lnSpc>
                <a:spcPct val="80000"/>
              </a:lnSpc>
            </a:pPr>
            <a:r>
              <a:rPr lang="en-GB" altLang="zh-HK" dirty="0"/>
              <a:t>Cover Page : 	AQM Cover</a:t>
            </a:r>
          </a:p>
          <a:p>
            <a:pPr>
              <a:lnSpc>
                <a:spcPct val="80000"/>
              </a:lnSpc>
            </a:pPr>
            <a:r>
              <a:rPr lang="en-GB" altLang="zh-HK" dirty="0"/>
              <a:t>Appendix I : 	Location Plan </a:t>
            </a:r>
          </a:p>
          <a:p>
            <a:pPr>
              <a:lnSpc>
                <a:spcPct val="80000"/>
              </a:lnSpc>
            </a:pPr>
            <a:r>
              <a:rPr lang="en-GB" altLang="zh-HK" dirty="0"/>
              <a:t>Appendix II: 	Temperature Chart</a:t>
            </a:r>
          </a:p>
          <a:p>
            <a:pPr>
              <a:lnSpc>
                <a:spcPct val="80000"/>
              </a:lnSpc>
            </a:pPr>
            <a:r>
              <a:rPr lang="en-GB" altLang="zh-HK" dirty="0"/>
              <a:t>Appendix III:	Location &amp; Configuration of Intake Probe</a:t>
            </a:r>
          </a:p>
          <a:p>
            <a:pPr>
              <a:lnSpc>
                <a:spcPct val="80000"/>
              </a:lnSpc>
            </a:pPr>
            <a:r>
              <a:rPr lang="en-GB" altLang="zh-HK" dirty="0"/>
              <a:t>Appendix IV:	Checklist &amp; Calibration Record</a:t>
            </a:r>
          </a:p>
          <a:p>
            <a:pPr>
              <a:lnSpc>
                <a:spcPct val="80000"/>
              </a:lnSpc>
            </a:pPr>
            <a:r>
              <a:rPr lang="en-GB" altLang="zh-HK" dirty="0"/>
              <a:t>Appendix V:	Printout of Measured Data </a:t>
            </a:r>
          </a:p>
          <a:p>
            <a:pPr>
              <a:lnSpc>
                <a:spcPct val="80000"/>
              </a:lnSpc>
            </a:pPr>
            <a:r>
              <a:rPr lang="en-GB" altLang="zh-HK" dirty="0"/>
              <a:t>Appendix VI:	Summary of Daily Maximum </a:t>
            </a:r>
          </a:p>
          <a:p>
            <a:pPr>
              <a:lnSpc>
                <a:spcPct val="80000"/>
              </a:lnSpc>
            </a:pPr>
            <a:r>
              <a:rPr lang="en-GB" altLang="zh-HK" dirty="0"/>
              <a:t>Appendix VII:	</a:t>
            </a:r>
            <a:r>
              <a:rPr lang="en-US" altLang="zh-HK" dirty="0"/>
              <a:t>Summary of Pollutant Concentration</a:t>
            </a:r>
            <a:endParaRPr lang="en-GB" altLang="zh-HK" dirty="0"/>
          </a:p>
          <a:p>
            <a:endParaRPr lang="zh-HK" altLang="en-US" dirty="0"/>
          </a:p>
        </p:txBody>
      </p:sp>
      <p:sp>
        <p:nvSpPr>
          <p:cNvPr id="4" name="日期版面配置區 3"/>
          <p:cNvSpPr>
            <a:spLocks noGrp="1"/>
          </p:cNvSpPr>
          <p:nvPr>
            <p:ph type="dt" sz="half" idx="10"/>
          </p:nvPr>
        </p:nvSpPr>
        <p:spPr/>
        <p:txBody>
          <a:bodyPr/>
          <a:lstStyle/>
          <a:p>
            <a:fld id="{1A9564EC-FAB3-4355-BF01-C060173D6646}"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84</a:t>
            </a:fld>
            <a:endParaRPr lang="zh-HK" altLang="en-US"/>
          </a:p>
        </p:txBody>
      </p:sp>
    </p:spTree>
    <p:extLst>
      <p:ext uri="{BB962C8B-B14F-4D97-AF65-F5344CB8AC3E}">
        <p14:creationId xmlns:p14="http://schemas.microsoft.com/office/powerpoint/2010/main" val="2930542417"/>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Cover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p:txBody>
          <a:bodyPr/>
          <a:lstStyle/>
          <a:p>
            <a:pPr marL="609600" indent="-609600">
              <a:lnSpc>
                <a:spcPct val="80000"/>
              </a:lnSpc>
              <a:defRPr/>
            </a:pPr>
            <a:r>
              <a:rPr lang="en-GB" altLang="zh-HK" dirty="0">
                <a:hlinkClick r:id="rId2" action="ppaction://hlinkfile"/>
              </a:rPr>
              <a:t>AQM Cover</a:t>
            </a:r>
            <a:endParaRPr lang="en-GB" altLang="zh-HK" dirty="0"/>
          </a:p>
          <a:p>
            <a:pPr marL="0" indent="0">
              <a:lnSpc>
                <a:spcPct val="80000"/>
              </a:lnSpc>
              <a:buNone/>
              <a:defRPr/>
            </a:pPr>
            <a:endParaRPr lang="en-GB" altLang="zh-HK" dirty="0"/>
          </a:p>
          <a:p>
            <a:pPr marL="514350" indent="-514350">
              <a:lnSpc>
                <a:spcPct val="80000"/>
              </a:lnSpc>
              <a:buFont typeface="+mj-lt"/>
              <a:buAutoNum type="arabicPeriod"/>
              <a:defRPr/>
            </a:pPr>
            <a:r>
              <a:rPr lang="en-GB" altLang="zh-HK" dirty="0"/>
              <a:t>Kiosk Setting Up</a:t>
            </a:r>
          </a:p>
          <a:p>
            <a:pPr marL="514350" indent="-514350">
              <a:lnSpc>
                <a:spcPct val="80000"/>
              </a:lnSpc>
              <a:buFont typeface="+mj-lt"/>
              <a:buAutoNum type="arabicPeriod"/>
              <a:defRPr/>
            </a:pPr>
            <a:r>
              <a:rPr lang="en-GB" altLang="zh-HK" dirty="0">
                <a:solidFill>
                  <a:srgbClr val="FF0000"/>
                </a:solidFill>
              </a:rPr>
              <a:t>Calibration</a:t>
            </a:r>
          </a:p>
          <a:p>
            <a:pPr marL="514350" indent="-514350">
              <a:lnSpc>
                <a:spcPct val="80000"/>
              </a:lnSpc>
              <a:buFont typeface="+mj-lt"/>
              <a:buAutoNum type="arabicPeriod"/>
              <a:defRPr/>
            </a:pPr>
            <a:r>
              <a:rPr lang="en-GB" altLang="zh-HK" b="1" dirty="0">
                <a:solidFill>
                  <a:srgbClr val="00B050"/>
                </a:solidFill>
              </a:rPr>
              <a:t>Data Logging </a:t>
            </a:r>
          </a:p>
          <a:p>
            <a:pPr marL="514350" indent="-514350">
              <a:lnSpc>
                <a:spcPct val="80000"/>
              </a:lnSpc>
              <a:buFont typeface="+mj-lt"/>
              <a:buAutoNum type="arabicPeriod"/>
              <a:defRPr/>
            </a:pPr>
            <a:r>
              <a:rPr lang="en-GB" altLang="zh-HK" dirty="0">
                <a:solidFill>
                  <a:srgbClr val="0070C0"/>
                </a:solidFill>
              </a:rPr>
              <a:t>Zero/Span Check</a:t>
            </a:r>
          </a:p>
          <a:p>
            <a:pPr marL="514350" indent="-514350">
              <a:lnSpc>
                <a:spcPct val="80000"/>
              </a:lnSpc>
              <a:buFont typeface="+mj-lt"/>
              <a:buAutoNum type="arabicPeriod"/>
              <a:defRPr/>
            </a:pPr>
            <a:r>
              <a:rPr lang="en-GB" altLang="zh-HK" dirty="0"/>
              <a:t>Kiosk Removal</a:t>
            </a:r>
          </a:p>
          <a:p>
            <a:pPr marL="0" indent="0">
              <a:buNone/>
            </a:pPr>
            <a:endParaRPr lang="zh-HK" altLang="en-US" dirty="0"/>
          </a:p>
        </p:txBody>
      </p:sp>
      <p:sp>
        <p:nvSpPr>
          <p:cNvPr id="4" name="日期版面配置區 3"/>
          <p:cNvSpPr>
            <a:spLocks noGrp="1"/>
          </p:cNvSpPr>
          <p:nvPr>
            <p:ph type="dt" sz="half" idx="10"/>
          </p:nvPr>
        </p:nvSpPr>
        <p:spPr/>
        <p:txBody>
          <a:bodyPr/>
          <a:lstStyle/>
          <a:p>
            <a:fld id="{B27AB0CC-DCBE-4542-B511-D7A28674DA1E}"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85</a:t>
            </a:fld>
            <a:endParaRPr lang="zh-HK" altLang="en-US"/>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l="35484" t="16344" r="35152" b="10445"/>
          <a:stretch>
            <a:fillRect/>
          </a:stretch>
        </p:blipFill>
        <p:spPr bwMode="auto">
          <a:xfrm>
            <a:off x="3457575" y="1325563"/>
            <a:ext cx="354171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4">
            <a:extLst>
              <a:ext uri="{28A0092B-C50C-407E-A947-70E740481C1C}">
                <a14:useLocalDpi xmlns:a14="http://schemas.microsoft.com/office/drawing/2010/main" val="0"/>
              </a:ext>
            </a:extLst>
          </a:blip>
          <a:srcRect l="35576" t="16182" r="35242" b="10606"/>
          <a:stretch>
            <a:fillRect/>
          </a:stretch>
        </p:blipFill>
        <p:spPr bwMode="auto">
          <a:xfrm>
            <a:off x="7769225" y="1325563"/>
            <a:ext cx="3519488"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126829"/>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Location Plan</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p:txBody>
          <a:bodyPr/>
          <a:lstStyle/>
          <a:p>
            <a:pPr>
              <a:lnSpc>
                <a:spcPct val="80000"/>
              </a:lnSpc>
            </a:pPr>
            <a:r>
              <a:rPr lang="en-GB" altLang="zh-HK" dirty="0">
                <a:solidFill>
                  <a:srgbClr val="FF0000"/>
                </a:solidFill>
                <a:hlinkClick r:id="rId2" action="ppaction://hlinkfile"/>
              </a:rPr>
              <a:t>Location</a:t>
            </a:r>
            <a:r>
              <a:rPr lang="en-GB" altLang="zh-HK" dirty="0">
                <a:hlinkClick r:id="rId2" action="ppaction://hlinkfile"/>
              </a:rPr>
              <a:t> </a:t>
            </a:r>
            <a:r>
              <a:rPr lang="en-GB" altLang="zh-HK" dirty="0"/>
              <a:t>Plan</a:t>
            </a:r>
          </a:p>
          <a:p>
            <a:pPr>
              <a:lnSpc>
                <a:spcPct val="80000"/>
              </a:lnSpc>
            </a:pPr>
            <a:endParaRPr lang="en-GB" altLang="zh-HK" dirty="0"/>
          </a:p>
          <a:p>
            <a:pPr>
              <a:lnSpc>
                <a:spcPct val="80000"/>
              </a:lnSpc>
            </a:pPr>
            <a:r>
              <a:rPr lang="en-GB" altLang="zh-HK" dirty="0"/>
              <a:t>Provided by engineer from </a:t>
            </a:r>
            <a:r>
              <a:rPr lang="en-GB" altLang="zh-HK" dirty="0">
                <a:solidFill>
                  <a:srgbClr val="FF0000"/>
                </a:solidFill>
              </a:rPr>
              <a:t>EMSD</a:t>
            </a:r>
          </a:p>
          <a:p>
            <a:endParaRPr lang="zh-HK" altLang="en-US" dirty="0"/>
          </a:p>
        </p:txBody>
      </p:sp>
      <p:sp>
        <p:nvSpPr>
          <p:cNvPr id="4" name="日期版面配置區 3"/>
          <p:cNvSpPr>
            <a:spLocks noGrp="1"/>
          </p:cNvSpPr>
          <p:nvPr>
            <p:ph type="dt" sz="half" idx="10"/>
          </p:nvPr>
        </p:nvSpPr>
        <p:spPr/>
        <p:txBody>
          <a:bodyPr/>
          <a:lstStyle/>
          <a:p>
            <a:fld id="{F711F995-F47F-4A6C-99AD-7D448D243EF8}"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86</a:t>
            </a:fld>
            <a:endParaRPr lang="zh-HK" altLang="en-US"/>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l="29141" t="25330" r="25813" b="23869"/>
          <a:stretch>
            <a:fillRect/>
          </a:stretch>
        </p:blipFill>
        <p:spPr bwMode="auto">
          <a:xfrm>
            <a:off x="4567938" y="1301087"/>
            <a:ext cx="80454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995030"/>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a:t>
            </a:r>
            <a:r>
              <a:rPr lang="en-GB" altLang="zh-HK" b="1" dirty="0">
                <a:latin typeface="Calibri Light" panose="020F0302020204030204" pitchFamily="34" charset="0"/>
              </a:rPr>
              <a:t>Temperature Chart</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p:txBody>
          <a:bodyPr/>
          <a:lstStyle/>
          <a:p>
            <a:pPr>
              <a:lnSpc>
                <a:spcPct val="80000"/>
              </a:lnSpc>
            </a:pPr>
            <a:r>
              <a:rPr lang="en-GB" altLang="zh-HK" dirty="0">
                <a:solidFill>
                  <a:srgbClr val="FF0000"/>
                </a:solidFill>
              </a:rPr>
              <a:t>Temp Chart</a:t>
            </a:r>
          </a:p>
          <a:p>
            <a:pPr>
              <a:lnSpc>
                <a:spcPct val="80000"/>
              </a:lnSpc>
            </a:pPr>
            <a:endParaRPr lang="en-GB" altLang="zh-HK" dirty="0"/>
          </a:p>
          <a:p>
            <a:pPr>
              <a:lnSpc>
                <a:spcPct val="80000"/>
              </a:lnSpc>
            </a:pPr>
            <a:r>
              <a:rPr lang="en-GB" altLang="zh-HK" dirty="0"/>
              <a:t>Weekly Temperature Chart</a:t>
            </a:r>
          </a:p>
          <a:p>
            <a:pPr>
              <a:lnSpc>
                <a:spcPct val="80000"/>
              </a:lnSpc>
            </a:pPr>
            <a:endParaRPr lang="en-GB" altLang="zh-HK" dirty="0"/>
          </a:p>
          <a:p>
            <a:pPr>
              <a:lnSpc>
                <a:spcPct val="80000"/>
              </a:lnSpc>
            </a:pPr>
            <a:r>
              <a:rPr lang="en-GB" altLang="zh-HK" dirty="0"/>
              <a:t>Should be start at Day 1</a:t>
            </a:r>
          </a:p>
          <a:p>
            <a:pPr>
              <a:lnSpc>
                <a:spcPct val="80000"/>
              </a:lnSpc>
            </a:pPr>
            <a:endParaRPr lang="en-GB" altLang="zh-HK" dirty="0"/>
          </a:p>
          <a:p>
            <a:pPr>
              <a:lnSpc>
                <a:spcPct val="80000"/>
              </a:lnSpc>
            </a:pPr>
            <a:r>
              <a:rPr lang="en-GB" altLang="zh-HK" dirty="0"/>
              <a:t>Must included the </a:t>
            </a:r>
            <a:r>
              <a:rPr lang="en-GB" altLang="zh-HK" dirty="0">
                <a:solidFill>
                  <a:srgbClr val="FF0000"/>
                </a:solidFill>
              </a:rPr>
              <a:t>day of Data Logging</a:t>
            </a:r>
            <a:r>
              <a:rPr lang="en-GB" altLang="zh-HK" dirty="0"/>
              <a:t>*</a:t>
            </a:r>
          </a:p>
          <a:p>
            <a:pPr>
              <a:lnSpc>
                <a:spcPct val="80000"/>
              </a:lnSpc>
            </a:pPr>
            <a:endParaRPr lang="en-GB" altLang="zh-HK" dirty="0"/>
          </a:p>
          <a:p>
            <a:endParaRPr lang="zh-HK" altLang="en-US" dirty="0"/>
          </a:p>
        </p:txBody>
      </p:sp>
      <p:sp>
        <p:nvSpPr>
          <p:cNvPr id="4" name="日期版面配置區 3"/>
          <p:cNvSpPr>
            <a:spLocks noGrp="1"/>
          </p:cNvSpPr>
          <p:nvPr>
            <p:ph type="dt" sz="half" idx="10"/>
          </p:nvPr>
        </p:nvSpPr>
        <p:spPr/>
        <p:txBody>
          <a:bodyPr/>
          <a:lstStyle/>
          <a:p>
            <a:fld id="{8898A77A-13C8-426D-A89A-3F80B02A39CF}"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87</a:t>
            </a:fld>
            <a:endParaRPr lang="zh-HK" altLang="en-US"/>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l="47980" t="16756" r="10051" b="9618"/>
          <a:stretch>
            <a:fillRect/>
          </a:stretch>
        </p:blipFill>
        <p:spPr bwMode="auto">
          <a:xfrm>
            <a:off x="5663569" y="1055024"/>
            <a:ext cx="52355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046925"/>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a:t>
            </a:r>
            <a:r>
              <a:rPr lang="en-GB" altLang="zh-HK" b="1" dirty="0">
                <a:latin typeface="Calibri Light" panose="020F0302020204030204" pitchFamily="34" charset="0"/>
              </a:rPr>
              <a:t>Configuration of Intake Probe </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a:xfrm>
            <a:off x="677334" y="1548970"/>
            <a:ext cx="8596668" cy="3880773"/>
          </a:xfrm>
        </p:spPr>
        <p:txBody>
          <a:bodyPr/>
          <a:lstStyle/>
          <a:p>
            <a:pPr>
              <a:lnSpc>
                <a:spcPct val="80000"/>
              </a:lnSpc>
            </a:pPr>
            <a:r>
              <a:rPr lang="en-US" altLang="zh-HK" dirty="0">
                <a:solidFill>
                  <a:srgbClr val="FF0000"/>
                </a:solidFill>
              </a:rPr>
              <a:t>at least 3 photos of kiosk in different side </a:t>
            </a:r>
            <a:r>
              <a:rPr lang="en-US" altLang="zh-HK" dirty="0"/>
              <a:t>to locate the monitoring point</a:t>
            </a:r>
          </a:p>
          <a:p>
            <a:pPr>
              <a:lnSpc>
                <a:spcPct val="80000"/>
              </a:lnSpc>
            </a:pPr>
            <a:r>
              <a:rPr lang="en-US" altLang="zh-HK" dirty="0"/>
              <a:t>3 Photos  in one page</a:t>
            </a:r>
          </a:p>
          <a:p>
            <a:endParaRPr lang="zh-HK" altLang="en-US" dirty="0"/>
          </a:p>
        </p:txBody>
      </p:sp>
      <p:sp>
        <p:nvSpPr>
          <p:cNvPr id="4" name="日期版面配置區 3"/>
          <p:cNvSpPr>
            <a:spLocks noGrp="1"/>
          </p:cNvSpPr>
          <p:nvPr>
            <p:ph type="dt" sz="half" idx="10"/>
          </p:nvPr>
        </p:nvSpPr>
        <p:spPr/>
        <p:txBody>
          <a:bodyPr/>
          <a:lstStyle/>
          <a:p>
            <a:fld id="{74887B46-CFFF-40DA-9AF4-5A9F7E35492A}"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88</a:t>
            </a:fld>
            <a:endParaRPr lang="zh-HK" altLang="en-US"/>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5" y="3213100"/>
            <a:ext cx="3951288"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5588" y="2568575"/>
            <a:ext cx="395287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9850" y="3209925"/>
            <a:ext cx="3954463"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015928"/>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a:t>
            </a:r>
            <a:r>
              <a:rPr lang="en-GB" altLang="zh-HK" b="1" dirty="0">
                <a:latin typeface="Calibri Light" panose="020F0302020204030204" pitchFamily="34" charset="0"/>
              </a:rPr>
              <a:t>Checklist &amp; Calibration Record</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p:txBody>
          <a:bodyPr>
            <a:normAutofit fontScale="92500" lnSpcReduction="20000"/>
          </a:bodyPr>
          <a:lstStyle/>
          <a:p>
            <a:pPr>
              <a:lnSpc>
                <a:spcPct val="70000"/>
              </a:lnSpc>
            </a:pPr>
            <a:r>
              <a:rPr lang="en-US" altLang="zh-HK" sz="2600" dirty="0">
                <a:hlinkClick r:id="rId2" action="ppaction://hlinkfile"/>
              </a:rPr>
              <a:t>Checklist</a:t>
            </a:r>
            <a:endParaRPr lang="en-US" altLang="zh-HK" sz="2600" dirty="0"/>
          </a:p>
          <a:p>
            <a:pPr lvl="1">
              <a:lnSpc>
                <a:spcPct val="70000"/>
              </a:lnSpc>
            </a:pPr>
            <a:r>
              <a:rPr lang="en-US" altLang="zh-HK" sz="2200" dirty="0"/>
              <a:t>Fresh Air Dust</a:t>
            </a:r>
          </a:p>
          <a:p>
            <a:pPr lvl="1">
              <a:lnSpc>
                <a:spcPct val="70000"/>
              </a:lnSpc>
            </a:pPr>
            <a:r>
              <a:rPr lang="en-US" altLang="zh-HK" sz="2200" dirty="0"/>
              <a:t>Exhaust Air Dust </a:t>
            </a:r>
          </a:p>
          <a:p>
            <a:pPr>
              <a:lnSpc>
                <a:spcPct val="70000"/>
              </a:lnSpc>
            </a:pPr>
            <a:r>
              <a:rPr lang="en-US" altLang="zh-HK" sz="2600" dirty="0">
                <a:solidFill>
                  <a:srgbClr val="FF0000"/>
                </a:solidFill>
              </a:rPr>
              <a:t>Schedule for Ventilation </a:t>
            </a:r>
            <a:r>
              <a:rPr lang="en-US" altLang="zh-HK" sz="2600" dirty="0"/>
              <a:t>Fans</a:t>
            </a:r>
          </a:p>
          <a:p>
            <a:pPr lvl="1">
              <a:lnSpc>
                <a:spcPct val="70000"/>
              </a:lnSpc>
            </a:pPr>
            <a:r>
              <a:rPr lang="en-US" altLang="zh-HK" sz="2200" dirty="0"/>
              <a:t>Provided by Engineer</a:t>
            </a:r>
          </a:p>
          <a:p>
            <a:pPr>
              <a:lnSpc>
                <a:spcPct val="70000"/>
              </a:lnSpc>
            </a:pPr>
            <a:endParaRPr lang="en-US" altLang="zh-HK" sz="2600" b="1" dirty="0">
              <a:hlinkClick r:id="rId3" action="ppaction://hlinkfile"/>
            </a:endParaRPr>
          </a:p>
          <a:p>
            <a:pPr>
              <a:lnSpc>
                <a:spcPct val="70000"/>
              </a:lnSpc>
            </a:pPr>
            <a:r>
              <a:rPr lang="en-US" altLang="zh-HK" sz="2600" dirty="0"/>
              <a:t>Calibration Form</a:t>
            </a:r>
          </a:p>
          <a:p>
            <a:pPr lvl="1">
              <a:lnSpc>
                <a:spcPct val="70000"/>
              </a:lnSpc>
            </a:pPr>
            <a:r>
              <a:rPr lang="en-GB" altLang="zh-HK" sz="2200" dirty="0"/>
              <a:t>6 to 8 minutes for the </a:t>
            </a:r>
            <a:r>
              <a:rPr lang="en-GB" altLang="zh-HK" sz="2200" dirty="0" err="1"/>
              <a:t>Analyzer</a:t>
            </a:r>
            <a:r>
              <a:rPr lang="en-GB" altLang="zh-HK" sz="2200" dirty="0"/>
              <a:t> to stabilise at each concentration level</a:t>
            </a:r>
          </a:p>
          <a:p>
            <a:pPr lvl="1">
              <a:lnSpc>
                <a:spcPct val="70000"/>
              </a:lnSpc>
            </a:pPr>
            <a:r>
              <a:rPr lang="en-GB" altLang="zh-HK" sz="2200" dirty="0"/>
              <a:t>Not greater that 5% (±2%  Preferred)</a:t>
            </a:r>
          </a:p>
          <a:p>
            <a:pPr lvl="1">
              <a:lnSpc>
                <a:spcPct val="70000"/>
              </a:lnSpc>
            </a:pPr>
            <a:r>
              <a:rPr lang="en-GB" altLang="zh-HK" sz="2200" dirty="0">
                <a:solidFill>
                  <a:srgbClr val="FF0000"/>
                </a:solidFill>
              </a:rPr>
              <a:t>Calibration Gases Certificate</a:t>
            </a:r>
          </a:p>
          <a:p>
            <a:pPr lvl="1">
              <a:lnSpc>
                <a:spcPct val="70000"/>
              </a:lnSpc>
            </a:pPr>
            <a:r>
              <a:rPr lang="en-GB" altLang="zh-HK" sz="2200" dirty="0"/>
              <a:t>After installation</a:t>
            </a:r>
          </a:p>
          <a:p>
            <a:pPr lvl="1">
              <a:lnSpc>
                <a:spcPct val="70000"/>
              </a:lnSpc>
            </a:pPr>
            <a:r>
              <a:rPr lang="en-GB" altLang="zh-HK" sz="2200" dirty="0"/>
              <a:t>After relocation from one to another</a:t>
            </a:r>
          </a:p>
          <a:p>
            <a:pPr lvl="1">
              <a:lnSpc>
                <a:spcPct val="70000"/>
              </a:lnSpc>
            </a:pPr>
            <a:r>
              <a:rPr lang="en-GB" altLang="zh-HK" sz="2200" dirty="0"/>
              <a:t>Correlation coefficient is </a:t>
            </a:r>
            <a:r>
              <a:rPr lang="en-GB" altLang="zh-HK" sz="2200" dirty="0">
                <a:solidFill>
                  <a:srgbClr val="FF0000"/>
                </a:solidFill>
              </a:rPr>
              <a:t>less than 0.9975,repeat again</a:t>
            </a:r>
            <a:endParaRPr lang="en-US" altLang="zh-HK" sz="2200" dirty="0">
              <a:solidFill>
                <a:srgbClr val="FF0000"/>
              </a:solidFill>
            </a:endParaRPr>
          </a:p>
          <a:p>
            <a:pPr>
              <a:lnSpc>
                <a:spcPct val="70000"/>
              </a:lnSpc>
            </a:pPr>
            <a:endParaRPr lang="en-GB" altLang="zh-HK" sz="2600" dirty="0"/>
          </a:p>
          <a:p>
            <a:endParaRPr lang="zh-HK" altLang="en-US" dirty="0"/>
          </a:p>
        </p:txBody>
      </p:sp>
      <p:sp>
        <p:nvSpPr>
          <p:cNvPr id="4" name="日期版面配置區 3"/>
          <p:cNvSpPr>
            <a:spLocks noGrp="1"/>
          </p:cNvSpPr>
          <p:nvPr>
            <p:ph type="dt" sz="half" idx="10"/>
          </p:nvPr>
        </p:nvSpPr>
        <p:spPr/>
        <p:txBody>
          <a:bodyPr/>
          <a:lstStyle/>
          <a:p>
            <a:fld id="{59B0CC70-E5BF-45AB-A43B-18F7AF737E8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89</a:t>
            </a:fld>
            <a:endParaRPr lang="zh-HK" altLang="en-US"/>
          </a:p>
        </p:txBody>
      </p:sp>
      <p:pic>
        <p:nvPicPr>
          <p:cNvPr id="7" name="Picture 8" descr="IMAG0993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163" y="1343730"/>
            <a:ext cx="39370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0804 (Med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068" y="4568551"/>
            <a:ext cx="3937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46607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solidFill>
                  <a:schemeClr val="tx1"/>
                </a:solidFill>
              </a:rPr>
              <a:t>Air Quality Measurement at Semi-Confined Public Transport Interchanges</a:t>
            </a:r>
            <a:endParaRPr lang="zh-HK" altLang="en-US" dirty="0"/>
          </a:p>
        </p:txBody>
      </p:sp>
      <p:sp>
        <p:nvSpPr>
          <p:cNvPr id="3" name="內容版面配置區 2"/>
          <p:cNvSpPr>
            <a:spLocks noGrp="1"/>
          </p:cNvSpPr>
          <p:nvPr>
            <p:ph idx="1"/>
          </p:nvPr>
        </p:nvSpPr>
        <p:spPr/>
        <p:txBody>
          <a:bodyPr/>
          <a:lstStyle/>
          <a:p>
            <a:r>
              <a:rPr lang="en-US" altLang="zh-HK" dirty="0"/>
              <a:t>Monitoring of the air quality inside the PTI from time to time to check the adequacy of the fan operation schedule or the interlocked fan operation system</a:t>
            </a:r>
            <a:endParaRPr lang="zh-TW" altLang="zh-HK" dirty="0"/>
          </a:p>
          <a:p>
            <a:r>
              <a:rPr lang="en-US" altLang="zh-HK" dirty="0"/>
              <a:t>Ventilation System</a:t>
            </a:r>
          </a:p>
          <a:p>
            <a:pPr marL="0" indent="0">
              <a:buNone/>
            </a:pPr>
            <a:r>
              <a:rPr lang="en-US" altLang="zh-HK" dirty="0"/>
              <a:t>      A. </a:t>
            </a:r>
            <a:r>
              <a:rPr lang="en-US" altLang="zh-HK" dirty="0">
                <a:solidFill>
                  <a:srgbClr val="FF0000"/>
                </a:solidFill>
              </a:rPr>
              <a:t>FAF</a:t>
            </a:r>
            <a:r>
              <a:rPr lang="en-US" altLang="zh-HK" dirty="0"/>
              <a:t> – </a:t>
            </a:r>
            <a:r>
              <a:rPr lang="en-US" altLang="zh-HK" dirty="0">
                <a:solidFill>
                  <a:srgbClr val="FF0000"/>
                </a:solidFill>
              </a:rPr>
              <a:t>Fresh Air Fan</a:t>
            </a:r>
          </a:p>
          <a:p>
            <a:pPr marL="0" indent="0">
              <a:buNone/>
            </a:pPr>
            <a:r>
              <a:rPr lang="en-US" altLang="zh-HK" dirty="0"/>
              <a:t>      B. </a:t>
            </a:r>
            <a:r>
              <a:rPr lang="en-US" altLang="zh-HK" dirty="0">
                <a:solidFill>
                  <a:srgbClr val="FF0000"/>
                </a:solidFill>
              </a:rPr>
              <a:t>Exhaust Fan</a:t>
            </a:r>
          </a:p>
          <a:p>
            <a:pPr marL="0" indent="0">
              <a:buNone/>
            </a:pPr>
            <a:r>
              <a:rPr lang="en-US" altLang="zh-HK" dirty="0"/>
              <a:t>      C. </a:t>
            </a:r>
            <a:r>
              <a:rPr lang="en-US" altLang="zh-HK" dirty="0" smtClean="0">
                <a:solidFill>
                  <a:srgbClr val="FF0000"/>
                </a:solidFill>
              </a:rPr>
              <a:t>Direct Digital Controller / Programmable Logic Controller</a:t>
            </a:r>
            <a:endParaRPr lang="en-US" altLang="zh-HK" dirty="0">
              <a:solidFill>
                <a:srgbClr val="FF0000"/>
              </a:solidFill>
            </a:endParaRPr>
          </a:p>
          <a:p>
            <a:pPr marL="0" indent="0">
              <a:buNone/>
            </a:pPr>
            <a:r>
              <a:rPr lang="en-US" altLang="zh-HK" dirty="0"/>
              <a:t>      D. </a:t>
            </a:r>
            <a:r>
              <a:rPr lang="en-US" altLang="zh-HK" dirty="0">
                <a:solidFill>
                  <a:srgbClr val="FF0000"/>
                </a:solidFill>
              </a:rPr>
              <a:t>Gas Sensor</a:t>
            </a:r>
          </a:p>
          <a:p>
            <a:pPr marL="0" indent="0">
              <a:buNone/>
            </a:pPr>
            <a:r>
              <a:rPr lang="en-US" altLang="zh-HK" dirty="0"/>
              <a:t>      E. </a:t>
            </a:r>
            <a:r>
              <a:rPr lang="en-US" altLang="zh-HK" dirty="0" smtClean="0">
                <a:solidFill>
                  <a:srgbClr val="FF0000"/>
                </a:solidFill>
              </a:rPr>
              <a:t>Main Controller </a:t>
            </a:r>
            <a:r>
              <a:rPr lang="en-US" altLang="zh-HK" dirty="0" smtClean="0"/>
              <a:t>( e.g. Computer )</a:t>
            </a:r>
            <a:endParaRPr lang="zh-TW" altLang="zh-HK" dirty="0"/>
          </a:p>
          <a:p>
            <a:endParaRPr lang="zh-HK" altLang="en-US" dirty="0"/>
          </a:p>
        </p:txBody>
      </p:sp>
      <p:sp>
        <p:nvSpPr>
          <p:cNvPr id="4" name="日期版面配置區 3"/>
          <p:cNvSpPr>
            <a:spLocks noGrp="1"/>
          </p:cNvSpPr>
          <p:nvPr>
            <p:ph type="dt" sz="half" idx="10"/>
          </p:nvPr>
        </p:nvSpPr>
        <p:spPr/>
        <p:txBody>
          <a:bodyPr/>
          <a:lstStyle/>
          <a:p>
            <a:fld id="{37A02996-2691-4028-A55A-D5562513551B}"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a:t>
            </a:fld>
            <a:endParaRPr lang="zh-HK" altLang="en-US"/>
          </a:p>
        </p:txBody>
      </p:sp>
    </p:spTree>
    <p:extLst>
      <p:ext uri="{BB962C8B-B14F-4D97-AF65-F5344CB8AC3E}">
        <p14:creationId xmlns:p14="http://schemas.microsoft.com/office/powerpoint/2010/main" val="785826598"/>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a:t>
            </a:r>
            <a:r>
              <a:rPr lang="en-GB" altLang="zh-HK" b="1" dirty="0">
                <a:latin typeface="Calibri Light" panose="020F0302020204030204" pitchFamily="34" charset="0"/>
              </a:rPr>
              <a:t>Printout of Measured Data</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p:txBody>
          <a:bodyPr/>
          <a:lstStyle/>
          <a:p>
            <a:pPr>
              <a:lnSpc>
                <a:spcPct val="80000"/>
              </a:lnSpc>
            </a:pPr>
            <a:r>
              <a:rPr lang="en-GB" altLang="zh-HK" dirty="0">
                <a:solidFill>
                  <a:srgbClr val="FF0000"/>
                </a:solidFill>
                <a:hlinkClick r:id="rId3" action="ppaction://hlinkfile"/>
              </a:rPr>
              <a:t>CO</a:t>
            </a:r>
            <a:r>
              <a:rPr lang="en-GB" altLang="zh-HK" dirty="0">
                <a:hlinkClick r:id="rId3" action="ppaction://hlinkfile"/>
              </a:rPr>
              <a:t> Measurement Record</a:t>
            </a:r>
            <a:endParaRPr lang="en-GB" altLang="zh-HK" dirty="0"/>
          </a:p>
          <a:p>
            <a:pPr>
              <a:lnSpc>
                <a:spcPct val="80000"/>
              </a:lnSpc>
            </a:pPr>
            <a:endParaRPr lang="en-GB" altLang="zh-HK" dirty="0"/>
          </a:p>
          <a:p>
            <a:pPr>
              <a:lnSpc>
                <a:spcPct val="80000"/>
              </a:lnSpc>
            </a:pPr>
            <a:r>
              <a:rPr lang="en-GB" altLang="zh-HK" dirty="0">
                <a:solidFill>
                  <a:srgbClr val="FF0000"/>
                </a:solidFill>
                <a:hlinkClick r:id="rId4" action="ppaction://hlinkfile"/>
              </a:rPr>
              <a:t>SO</a:t>
            </a:r>
            <a:r>
              <a:rPr lang="en-GB" altLang="zh-HK" baseline="-25000" dirty="0">
                <a:hlinkClick r:id="rId4" action="ppaction://hlinkfile"/>
              </a:rPr>
              <a:t>2</a:t>
            </a:r>
            <a:r>
              <a:rPr lang="en-GB" altLang="zh-HK" dirty="0">
                <a:hlinkClick r:id="rId4" action="ppaction://hlinkfile"/>
              </a:rPr>
              <a:t> Measurement Record</a:t>
            </a:r>
            <a:endParaRPr lang="en-GB" altLang="zh-HK" dirty="0"/>
          </a:p>
          <a:p>
            <a:pPr>
              <a:lnSpc>
                <a:spcPct val="80000"/>
              </a:lnSpc>
            </a:pPr>
            <a:endParaRPr lang="en-GB" altLang="zh-HK" dirty="0"/>
          </a:p>
          <a:p>
            <a:pPr>
              <a:lnSpc>
                <a:spcPct val="80000"/>
              </a:lnSpc>
            </a:pPr>
            <a:r>
              <a:rPr lang="en-GB" altLang="zh-HK" dirty="0">
                <a:hlinkClick r:id="rId5" action="ppaction://hlinkfile"/>
              </a:rPr>
              <a:t>NO</a:t>
            </a:r>
            <a:r>
              <a:rPr lang="en-GB" altLang="zh-HK" baseline="-25000" dirty="0">
                <a:hlinkClick r:id="rId5" action="ppaction://hlinkfile"/>
              </a:rPr>
              <a:t>2</a:t>
            </a:r>
            <a:r>
              <a:rPr lang="en-GB" altLang="zh-HK" dirty="0">
                <a:hlinkClick r:id="rId5" action="ppaction://hlinkfile"/>
              </a:rPr>
              <a:t>  Measurement Record</a:t>
            </a:r>
            <a:endParaRPr lang="en-GB" altLang="zh-HK" dirty="0"/>
          </a:p>
          <a:p>
            <a:pPr>
              <a:lnSpc>
                <a:spcPct val="80000"/>
              </a:lnSpc>
            </a:pPr>
            <a:endParaRPr lang="en-GB" altLang="zh-HK" dirty="0"/>
          </a:p>
          <a:p>
            <a:pPr>
              <a:lnSpc>
                <a:spcPct val="80000"/>
              </a:lnSpc>
            </a:pPr>
            <a:r>
              <a:rPr lang="en-GB" altLang="zh-HK" dirty="0"/>
              <a:t>Set 1 : </a:t>
            </a:r>
            <a:r>
              <a:rPr lang="en-GB" altLang="zh-HK" dirty="0" smtClean="0"/>
              <a:t>00:00 </a:t>
            </a:r>
            <a:r>
              <a:rPr lang="en-GB" altLang="zh-HK" dirty="0"/>
              <a:t>– 23:59</a:t>
            </a:r>
          </a:p>
          <a:p>
            <a:pPr>
              <a:lnSpc>
                <a:spcPct val="80000"/>
              </a:lnSpc>
            </a:pPr>
            <a:r>
              <a:rPr lang="en-GB" altLang="zh-HK" dirty="0"/>
              <a:t>Set 2 : 00:00 – 23:59 </a:t>
            </a:r>
          </a:p>
          <a:p>
            <a:pPr>
              <a:lnSpc>
                <a:spcPct val="80000"/>
              </a:lnSpc>
            </a:pPr>
            <a:r>
              <a:rPr lang="en-GB" altLang="zh-HK" dirty="0"/>
              <a:t>Set 3 : 00:00 – 03:59</a:t>
            </a:r>
          </a:p>
          <a:p>
            <a:endParaRPr lang="zh-HK" altLang="en-US" dirty="0"/>
          </a:p>
        </p:txBody>
      </p:sp>
      <p:sp>
        <p:nvSpPr>
          <p:cNvPr id="4" name="日期版面配置區 3"/>
          <p:cNvSpPr>
            <a:spLocks noGrp="1"/>
          </p:cNvSpPr>
          <p:nvPr>
            <p:ph type="dt" sz="half" idx="10"/>
          </p:nvPr>
        </p:nvSpPr>
        <p:spPr/>
        <p:txBody>
          <a:bodyPr/>
          <a:lstStyle/>
          <a:p>
            <a:fld id="{7E6DDD9B-37E9-4586-8808-BFBA8F2A62B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90</a:t>
            </a:fld>
            <a:endParaRPr lang="zh-HK" altLang="en-US"/>
          </a:p>
        </p:txBody>
      </p:sp>
      <p:graphicFrame>
        <p:nvGraphicFramePr>
          <p:cNvPr id="7" name="Object 3"/>
          <p:cNvGraphicFramePr>
            <a:graphicFrameLocks noChangeAspect="1"/>
          </p:cNvGraphicFramePr>
          <p:nvPr>
            <p:extLst>
              <p:ext uri="{D42A27DB-BD31-4B8C-83A1-F6EECF244321}">
                <p14:modId xmlns:p14="http://schemas.microsoft.com/office/powerpoint/2010/main" val="3497290008"/>
              </p:ext>
            </p:extLst>
          </p:nvPr>
        </p:nvGraphicFramePr>
        <p:xfrm>
          <a:off x="4294651" y="1386812"/>
          <a:ext cx="7104062" cy="5019675"/>
        </p:xfrm>
        <a:graphic>
          <a:graphicData uri="http://schemas.openxmlformats.org/presentationml/2006/ole">
            <mc:AlternateContent xmlns:mc="http://schemas.openxmlformats.org/markup-compatibility/2006">
              <mc:Choice xmlns:v="urn:schemas-microsoft-com:vml" Requires="v">
                <p:oleObj spid="_x0000_s13514" name="Acrobat Document" r:id="rId6" imgW="8019977" imgH="5667300" progId="AcroExch.Document.7">
                  <p:embed/>
                </p:oleObj>
              </mc:Choice>
              <mc:Fallback>
                <p:oleObj name="Acrobat Document" r:id="rId6" imgW="8019977" imgH="566730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4651" y="1386812"/>
                        <a:ext cx="7104062"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12633627"/>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Reporting - </a:t>
            </a:r>
            <a:r>
              <a:rPr lang="en-GB" altLang="zh-HK" b="1" dirty="0">
                <a:latin typeface="Calibri Light" panose="020F0302020204030204" pitchFamily="34" charset="0"/>
              </a:rPr>
              <a:t>Summary of Daily Maximum </a:t>
            </a:r>
            <a:r>
              <a:rPr lang="en-US" altLang="zh-HK" b="1" dirty="0">
                <a:latin typeface="Calibri Light" panose="020F0302020204030204" pitchFamily="34" charset="0"/>
              </a:rPr>
              <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a:xfrm>
            <a:off x="677334" y="1452080"/>
            <a:ext cx="8596668" cy="3880773"/>
          </a:xfrm>
        </p:spPr>
        <p:txBody>
          <a:bodyPr/>
          <a:lstStyle/>
          <a:p>
            <a:r>
              <a:rPr lang="en-GB" altLang="zh-HK" dirty="0">
                <a:hlinkClick r:id="rId3" action="ppaction://hlinkfile"/>
              </a:rPr>
              <a:t>Maximum Average</a:t>
            </a:r>
            <a:endParaRPr lang="en-GB" altLang="zh-HK" dirty="0"/>
          </a:p>
          <a:p>
            <a:endParaRPr lang="zh-HK" altLang="en-US" dirty="0"/>
          </a:p>
        </p:txBody>
      </p:sp>
      <p:sp>
        <p:nvSpPr>
          <p:cNvPr id="4" name="日期版面配置區 3"/>
          <p:cNvSpPr>
            <a:spLocks noGrp="1"/>
          </p:cNvSpPr>
          <p:nvPr>
            <p:ph type="dt" sz="half" idx="10"/>
          </p:nvPr>
        </p:nvSpPr>
        <p:spPr/>
        <p:txBody>
          <a:bodyPr/>
          <a:lstStyle/>
          <a:p>
            <a:fld id="{82713069-5966-431E-A174-FC2D2293DD5F}"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91</a:t>
            </a:fld>
            <a:endParaRPr lang="zh-HK" altLang="en-US"/>
          </a:p>
        </p:txBody>
      </p:sp>
      <p:graphicFrame>
        <p:nvGraphicFramePr>
          <p:cNvPr id="8" name="Object 2"/>
          <p:cNvGraphicFramePr>
            <a:graphicFrameLocks noChangeAspect="1"/>
          </p:cNvGraphicFramePr>
          <p:nvPr/>
        </p:nvGraphicFramePr>
        <p:xfrm>
          <a:off x="673100" y="2260600"/>
          <a:ext cx="5543550" cy="3916363"/>
        </p:xfrm>
        <a:graphic>
          <a:graphicData uri="http://schemas.openxmlformats.org/presentationml/2006/ole">
            <mc:AlternateContent xmlns:mc="http://schemas.openxmlformats.org/markup-compatibility/2006">
              <mc:Choice xmlns:v="urn:schemas-microsoft-com:vml" Requires="v">
                <p:oleObj spid="_x0000_s14738" name="Acrobat Document" r:id="rId4" imgW="8019977" imgH="5667300" progId="AcroExch.Document.7">
                  <p:embed/>
                </p:oleObj>
              </mc:Choice>
              <mc:Fallback>
                <p:oleObj name="Acrobat Document" r:id="rId4" imgW="8019977" imgH="56673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 y="2260600"/>
                        <a:ext cx="554355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
          <p:cNvGraphicFramePr>
            <a:graphicFrameLocks noChangeAspect="1"/>
          </p:cNvGraphicFramePr>
          <p:nvPr>
            <p:extLst>
              <p:ext uri="{D42A27DB-BD31-4B8C-83A1-F6EECF244321}">
                <p14:modId xmlns:p14="http://schemas.microsoft.com/office/powerpoint/2010/main" val="3251820756"/>
              </p:ext>
            </p:extLst>
          </p:nvPr>
        </p:nvGraphicFramePr>
        <p:xfrm>
          <a:off x="6216650" y="1452080"/>
          <a:ext cx="5541963" cy="3917950"/>
        </p:xfrm>
        <a:graphic>
          <a:graphicData uri="http://schemas.openxmlformats.org/presentationml/2006/ole">
            <mc:AlternateContent xmlns:mc="http://schemas.openxmlformats.org/markup-compatibility/2006">
              <mc:Choice xmlns:v="urn:schemas-microsoft-com:vml" Requires="v">
                <p:oleObj spid="_x0000_s14739" name="Acrobat Document" r:id="rId6" imgW="8019977" imgH="5667300" progId="AcroExch.Document.7">
                  <p:embed/>
                </p:oleObj>
              </mc:Choice>
              <mc:Fallback>
                <p:oleObj name="Acrobat Document" r:id="rId6" imgW="8019977" imgH="566730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6650" y="1452080"/>
                        <a:ext cx="5541963"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07444679"/>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b="1" dirty="0">
                <a:latin typeface="Calibri Light" panose="020F0302020204030204" pitchFamily="34" charset="0"/>
              </a:rPr>
              <a:t>Reporting - Summary of Pollutant Concentration</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a:xfrm>
            <a:off x="489610" y="1409691"/>
            <a:ext cx="8596668" cy="3880773"/>
          </a:xfrm>
        </p:spPr>
        <p:txBody>
          <a:bodyPr/>
          <a:lstStyle/>
          <a:p>
            <a:pPr>
              <a:lnSpc>
                <a:spcPct val="80000"/>
              </a:lnSpc>
            </a:pPr>
            <a:r>
              <a:rPr lang="en-GB" altLang="zh-HK" dirty="0">
                <a:hlinkClick r:id="rId2" action="ppaction://hlinkfile"/>
              </a:rPr>
              <a:t>Pollution </a:t>
            </a:r>
            <a:r>
              <a:rPr lang="en-GB" altLang="zh-HK" dirty="0"/>
              <a:t>Concentration from EPD</a:t>
            </a:r>
          </a:p>
          <a:p>
            <a:pPr>
              <a:lnSpc>
                <a:spcPct val="80000"/>
              </a:lnSpc>
            </a:pPr>
            <a:endParaRPr lang="en-GB" altLang="zh-HK" dirty="0"/>
          </a:p>
          <a:p>
            <a:pPr>
              <a:lnSpc>
                <a:spcPct val="80000"/>
              </a:lnSpc>
            </a:pPr>
            <a:r>
              <a:rPr lang="en-US" altLang="zh-HK" dirty="0">
                <a:hlinkClick r:id="rId3"/>
              </a:rPr>
              <a:t>Past 24 Hours Pollutant Concentration </a:t>
            </a:r>
            <a:r>
              <a:rPr lang="en-US" altLang="zh-HK" dirty="0"/>
              <a:t>Summary</a:t>
            </a:r>
          </a:p>
          <a:p>
            <a:pPr marL="0" indent="0">
              <a:buNone/>
            </a:pPr>
            <a:endParaRPr lang="zh-HK" altLang="en-US" dirty="0"/>
          </a:p>
        </p:txBody>
      </p:sp>
      <p:sp>
        <p:nvSpPr>
          <p:cNvPr id="4" name="日期版面配置區 3"/>
          <p:cNvSpPr>
            <a:spLocks noGrp="1"/>
          </p:cNvSpPr>
          <p:nvPr>
            <p:ph type="dt" sz="half" idx="10"/>
          </p:nvPr>
        </p:nvSpPr>
        <p:spPr/>
        <p:txBody>
          <a:bodyPr/>
          <a:lstStyle/>
          <a:p>
            <a:fld id="{B1B39340-5E43-4506-B766-A826E7F3ED57}"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92</a:t>
            </a:fld>
            <a:endParaRPr lang="zh-HK" altLang="en-US"/>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l="35567" t="16586" r="34364" b="6908"/>
          <a:stretch>
            <a:fillRect/>
          </a:stretch>
        </p:blipFill>
        <p:spPr bwMode="auto">
          <a:xfrm>
            <a:off x="6753925" y="1270000"/>
            <a:ext cx="367347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889443"/>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HK" b="1" dirty="0">
                <a:latin typeface="Calibri Light" panose="020F0302020204030204" pitchFamily="34" charset="0"/>
              </a:rPr>
              <a:t>Procedures for Calibration and Zero/Span Check</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a:xfrm>
            <a:off x="592555" y="1343079"/>
            <a:ext cx="8596668" cy="3880773"/>
          </a:xfrm>
        </p:spPr>
        <p:txBody>
          <a:bodyPr/>
          <a:lstStyle/>
          <a:p>
            <a:pPr>
              <a:lnSpc>
                <a:spcPct val="80000"/>
              </a:lnSpc>
            </a:pPr>
            <a:r>
              <a:rPr lang="en-GB" altLang="zh-HK" dirty="0"/>
              <a:t>Set up calibration Gas, and set in </a:t>
            </a:r>
            <a:r>
              <a:rPr lang="en-GB" altLang="zh-HK" dirty="0" smtClean="0">
                <a:solidFill>
                  <a:srgbClr val="FF0000"/>
                </a:solidFill>
              </a:rPr>
              <a:t>25 </a:t>
            </a:r>
            <a:r>
              <a:rPr lang="en-GB" altLang="zh-HK" dirty="0">
                <a:solidFill>
                  <a:srgbClr val="FF0000"/>
                </a:solidFill>
              </a:rPr>
              <a:t>psi</a:t>
            </a:r>
          </a:p>
          <a:p>
            <a:pPr>
              <a:lnSpc>
                <a:spcPct val="80000"/>
              </a:lnSpc>
            </a:pPr>
            <a:r>
              <a:rPr lang="en-US" altLang="zh-HK" dirty="0">
                <a:hlinkClick r:id="rId2" action="ppaction://hlinkfile"/>
              </a:rPr>
              <a:t>Full Procedures</a:t>
            </a:r>
            <a:endParaRPr lang="en-US" altLang="zh-HK" dirty="0"/>
          </a:p>
          <a:p>
            <a:pPr>
              <a:lnSpc>
                <a:spcPct val="80000"/>
              </a:lnSpc>
            </a:pPr>
            <a:r>
              <a:rPr lang="en-GB" altLang="zh-HK" dirty="0">
                <a:hlinkClick r:id="rId3" action="ppaction://hlinkfile"/>
              </a:rPr>
              <a:t>Calibration Sheet</a:t>
            </a:r>
            <a:endParaRPr lang="en-GB" altLang="zh-HK" dirty="0"/>
          </a:p>
          <a:p>
            <a:pPr>
              <a:lnSpc>
                <a:spcPct val="80000"/>
              </a:lnSpc>
            </a:pPr>
            <a:endParaRPr lang="en-GB" altLang="zh-HK" dirty="0"/>
          </a:p>
          <a:p>
            <a:pPr marL="0" indent="0">
              <a:buNone/>
            </a:pPr>
            <a:endParaRPr lang="zh-HK" altLang="en-US" dirty="0"/>
          </a:p>
        </p:txBody>
      </p:sp>
      <p:sp>
        <p:nvSpPr>
          <p:cNvPr id="4" name="日期版面配置區 3"/>
          <p:cNvSpPr>
            <a:spLocks noGrp="1"/>
          </p:cNvSpPr>
          <p:nvPr>
            <p:ph type="dt" sz="half" idx="10"/>
          </p:nvPr>
        </p:nvSpPr>
        <p:spPr/>
        <p:txBody>
          <a:bodyPr/>
          <a:lstStyle/>
          <a:p>
            <a:fld id="{33FB1EDD-D3B2-40E5-B41B-22C3AFA82F3C}"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93</a:t>
            </a:fld>
            <a:endParaRPr lang="zh-HK" altLang="en-US"/>
          </a:p>
        </p:txBody>
      </p:sp>
      <p:pic>
        <p:nvPicPr>
          <p:cNvPr id="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948" y="2588435"/>
            <a:ext cx="38512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308225"/>
            <a:ext cx="38401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68808" y="3283465"/>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060960"/>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b="1" dirty="0">
                <a:latin typeface="Calibri Light" panose="020F0302020204030204" pitchFamily="34" charset="0"/>
              </a:rPr>
              <a:t>Procedures for Data Collection</a:t>
            </a:r>
            <a:br>
              <a:rPr lang="en-US" altLang="zh-HK" b="1" dirty="0">
                <a:latin typeface="Calibri Light" panose="020F0302020204030204" pitchFamily="34" charset="0"/>
              </a:rPr>
            </a:br>
            <a:endParaRPr lang="zh-HK" altLang="en-US" dirty="0"/>
          </a:p>
        </p:txBody>
      </p:sp>
      <p:sp>
        <p:nvSpPr>
          <p:cNvPr id="3" name="內容版面配置區 2"/>
          <p:cNvSpPr>
            <a:spLocks noGrp="1"/>
          </p:cNvSpPr>
          <p:nvPr>
            <p:ph idx="1"/>
          </p:nvPr>
        </p:nvSpPr>
        <p:spPr>
          <a:xfrm>
            <a:off x="774224" y="1603471"/>
            <a:ext cx="8596668" cy="3880773"/>
          </a:xfrm>
        </p:spPr>
        <p:txBody>
          <a:bodyPr>
            <a:normAutofit fontScale="92500" lnSpcReduction="20000"/>
          </a:bodyPr>
          <a:lstStyle/>
          <a:p>
            <a:pPr marL="609600" indent="-609600">
              <a:lnSpc>
                <a:spcPct val="80000"/>
              </a:lnSpc>
              <a:buFont typeface="+mj-lt"/>
              <a:buAutoNum type="arabicPeriod"/>
              <a:defRPr/>
            </a:pPr>
            <a:r>
              <a:rPr lang="en-US" altLang="zh-HK" dirty="0"/>
              <a:t>Connect the USB cable of each Analyzer to the Computer</a:t>
            </a:r>
          </a:p>
          <a:p>
            <a:pPr marL="609600" indent="-609600">
              <a:lnSpc>
                <a:spcPct val="80000"/>
              </a:lnSpc>
              <a:buFont typeface="+mj-lt"/>
              <a:buAutoNum type="arabicPeriod"/>
              <a:defRPr/>
            </a:pPr>
            <a:endParaRPr lang="en-US" altLang="zh-HK" dirty="0"/>
          </a:p>
          <a:p>
            <a:pPr marL="609600" indent="-609600">
              <a:lnSpc>
                <a:spcPct val="80000"/>
              </a:lnSpc>
              <a:buFont typeface="+mj-lt"/>
              <a:buAutoNum type="arabicPeriod"/>
              <a:defRPr/>
            </a:pPr>
            <a:r>
              <a:rPr lang="en-US" altLang="zh-HK" dirty="0"/>
              <a:t>Open ‘</a:t>
            </a:r>
            <a:r>
              <a:rPr lang="en-US" altLang="zh-HK" dirty="0" err="1"/>
              <a:t>APICom</a:t>
            </a:r>
            <a:r>
              <a:rPr lang="en-US" altLang="zh-HK" dirty="0"/>
              <a:t>’(software) in Computer</a:t>
            </a:r>
          </a:p>
          <a:p>
            <a:pPr marL="609600" indent="-609600">
              <a:lnSpc>
                <a:spcPct val="80000"/>
              </a:lnSpc>
              <a:buFont typeface="+mj-lt"/>
              <a:buAutoNum type="arabicPeriod"/>
              <a:defRPr/>
            </a:pPr>
            <a:endParaRPr lang="en-US" altLang="zh-HK" dirty="0"/>
          </a:p>
          <a:p>
            <a:pPr marL="609600" indent="-609600">
              <a:lnSpc>
                <a:spcPct val="80000"/>
              </a:lnSpc>
              <a:buFont typeface="+mj-lt"/>
              <a:buAutoNum type="arabicPeriod"/>
              <a:defRPr/>
            </a:pPr>
            <a:r>
              <a:rPr lang="en-US" altLang="zh-HK" dirty="0"/>
              <a:t>Click ‘CO/NO/SO</a:t>
            </a:r>
            <a:r>
              <a:rPr lang="en-US" altLang="zh-HK" baseline="-25000" dirty="0"/>
              <a:t>2</a:t>
            </a:r>
            <a:r>
              <a:rPr lang="en-US" altLang="zh-HK" dirty="0"/>
              <a:t>’ to open the Analyzer menu separately</a:t>
            </a:r>
          </a:p>
          <a:p>
            <a:pPr marL="609600" indent="-609600">
              <a:lnSpc>
                <a:spcPct val="80000"/>
              </a:lnSpc>
              <a:buFont typeface="+mj-lt"/>
              <a:buAutoNum type="arabicPeriod"/>
              <a:defRPr/>
            </a:pPr>
            <a:endParaRPr lang="en-US" altLang="zh-HK" dirty="0"/>
          </a:p>
          <a:p>
            <a:pPr marL="609600" indent="-609600">
              <a:lnSpc>
                <a:spcPct val="80000"/>
              </a:lnSpc>
              <a:buFont typeface="+mj-lt"/>
              <a:buAutoNum type="arabicPeriod"/>
              <a:defRPr/>
            </a:pPr>
            <a:r>
              <a:rPr lang="en-US" altLang="zh-HK" dirty="0"/>
              <a:t>Click ‘</a:t>
            </a:r>
            <a:r>
              <a:rPr lang="en-US" altLang="zh-HK" dirty="0" err="1"/>
              <a:t>iDAS</a:t>
            </a:r>
            <a:r>
              <a:rPr lang="en-US" altLang="zh-HK" dirty="0"/>
              <a:t>’ to open the internal menu </a:t>
            </a:r>
          </a:p>
          <a:p>
            <a:pPr marL="609600" indent="-609600">
              <a:lnSpc>
                <a:spcPct val="80000"/>
              </a:lnSpc>
              <a:buFont typeface="+mj-lt"/>
              <a:buAutoNum type="arabicPeriod"/>
              <a:defRPr/>
            </a:pPr>
            <a:endParaRPr lang="en-US" altLang="zh-HK" dirty="0"/>
          </a:p>
          <a:p>
            <a:pPr marL="609600" indent="-609600">
              <a:lnSpc>
                <a:spcPct val="80000"/>
              </a:lnSpc>
              <a:buFont typeface="+mj-lt"/>
              <a:buAutoNum type="arabicPeriod"/>
              <a:defRPr/>
            </a:pPr>
            <a:r>
              <a:rPr lang="en-US" altLang="zh-HK" dirty="0"/>
              <a:t>Click ‘GET DATA’, and enter the time (in minutes) to get data</a:t>
            </a:r>
          </a:p>
          <a:p>
            <a:pPr marL="609600" indent="-609600">
              <a:lnSpc>
                <a:spcPct val="80000"/>
              </a:lnSpc>
              <a:buFont typeface="+mj-lt"/>
              <a:buAutoNum type="arabicPeriod"/>
              <a:defRPr/>
            </a:pPr>
            <a:endParaRPr lang="en-US" altLang="zh-HK" dirty="0"/>
          </a:p>
          <a:p>
            <a:pPr marL="609600" indent="-609600">
              <a:lnSpc>
                <a:spcPct val="80000"/>
              </a:lnSpc>
              <a:buFont typeface="+mj-lt"/>
              <a:buAutoNum type="arabicPeriod"/>
              <a:defRPr/>
            </a:pPr>
            <a:r>
              <a:rPr lang="en-US" altLang="zh-HK" dirty="0"/>
              <a:t>Wait for the process of getting data</a:t>
            </a:r>
          </a:p>
          <a:p>
            <a:pPr marL="609600" indent="-609600">
              <a:lnSpc>
                <a:spcPct val="80000"/>
              </a:lnSpc>
              <a:buFont typeface="+mj-lt"/>
              <a:buAutoNum type="arabicPeriod"/>
              <a:defRPr/>
            </a:pPr>
            <a:endParaRPr lang="en-US" altLang="zh-HK" dirty="0"/>
          </a:p>
          <a:p>
            <a:pPr marL="609600" indent="-609600">
              <a:lnSpc>
                <a:spcPct val="80000"/>
              </a:lnSpc>
              <a:buFont typeface="+mj-lt"/>
              <a:buAutoNum type="arabicPeriod"/>
              <a:defRPr/>
            </a:pPr>
            <a:r>
              <a:rPr lang="en-US" altLang="zh-HK" dirty="0"/>
              <a:t>Click the ‘SAVE DATA’ to get the excel file, and save it </a:t>
            </a:r>
            <a:endParaRPr lang="zh-TW" altLang="zh-HK" dirty="0"/>
          </a:p>
          <a:p>
            <a:pPr marL="609600" indent="-609600">
              <a:lnSpc>
                <a:spcPct val="80000"/>
              </a:lnSpc>
              <a:defRPr/>
            </a:pPr>
            <a:endParaRPr lang="en-US" altLang="zh-HK" dirty="0"/>
          </a:p>
          <a:p>
            <a:pPr marL="609600" indent="-609600">
              <a:lnSpc>
                <a:spcPct val="80000"/>
              </a:lnSpc>
              <a:defRPr/>
            </a:pPr>
            <a:endParaRPr lang="en-US" altLang="zh-HK" dirty="0"/>
          </a:p>
          <a:p>
            <a:pPr marL="0" indent="0">
              <a:buNone/>
            </a:pPr>
            <a:endParaRPr lang="zh-HK" altLang="en-US" dirty="0"/>
          </a:p>
        </p:txBody>
      </p:sp>
      <p:sp>
        <p:nvSpPr>
          <p:cNvPr id="4" name="日期版面配置區 3"/>
          <p:cNvSpPr>
            <a:spLocks noGrp="1"/>
          </p:cNvSpPr>
          <p:nvPr>
            <p:ph type="dt" sz="half" idx="10"/>
          </p:nvPr>
        </p:nvSpPr>
        <p:spPr/>
        <p:txBody>
          <a:bodyPr/>
          <a:lstStyle/>
          <a:p>
            <a:fld id="{B48FDB62-C6F4-482A-86E6-17488B329C19}"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94</a:t>
            </a:fld>
            <a:endParaRPr lang="zh-HK"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1807" y="1344708"/>
            <a:ext cx="2368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384611"/>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pPr marL="0" indent="0" algn="ctr">
              <a:buNone/>
            </a:pPr>
            <a:r>
              <a:rPr lang="en-US" altLang="zh-HK" sz="6000" dirty="0"/>
              <a:t>End</a:t>
            </a:r>
            <a:endParaRPr lang="zh-HK" altLang="en-US" sz="6000" dirty="0"/>
          </a:p>
        </p:txBody>
      </p:sp>
      <p:sp>
        <p:nvSpPr>
          <p:cNvPr id="4" name="日期版面配置區 3"/>
          <p:cNvSpPr>
            <a:spLocks noGrp="1"/>
          </p:cNvSpPr>
          <p:nvPr>
            <p:ph type="dt" sz="half" idx="10"/>
          </p:nvPr>
        </p:nvSpPr>
        <p:spPr/>
        <p:txBody>
          <a:bodyPr/>
          <a:lstStyle/>
          <a:p>
            <a:fld id="{2469D31F-68E1-478F-AAF0-7570A327BB84}" type="datetime1">
              <a:rPr lang="zh-HK" altLang="en-US" smtClean="0"/>
              <a:t>22/9/2024</a:t>
            </a:fld>
            <a:endParaRPr lang="zh-HK" altLang="en-US"/>
          </a:p>
        </p:txBody>
      </p:sp>
      <p:sp>
        <p:nvSpPr>
          <p:cNvPr id="5" name="頁尾版面配置區 4"/>
          <p:cNvSpPr>
            <a:spLocks noGrp="1"/>
          </p:cNvSpPr>
          <p:nvPr>
            <p:ph type="ftr" sz="quarter" idx="11"/>
          </p:nvPr>
        </p:nvSpPr>
        <p:spPr/>
        <p:txBody>
          <a:bodyPr/>
          <a:lstStyle/>
          <a:p>
            <a:r>
              <a:rPr lang="en-US" altLang="zh-HK"/>
              <a:t>Prepared by Tam Tung Yau</a:t>
            </a:r>
            <a:endParaRPr lang="zh-HK" altLang="en-US"/>
          </a:p>
        </p:txBody>
      </p:sp>
      <p:sp>
        <p:nvSpPr>
          <p:cNvPr id="6" name="投影片編號版面配置區 5"/>
          <p:cNvSpPr>
            <a:spLocks noGrp="1"/>
          </p:cNvSpPr>
          <p:nvPr>
            <p:ph type="sldNum" sz="quarter" idx="12"/>
          </p:nvPr>
        </p:nvSpPr>
        <p:spPr/>
        <p:txBody>
          <a:bodyPr/>
          <a:lstStyle/>
          <a:p>
            <a:fld id="{C5E5715F-BAB9-4595-AF68-C3841EC708BE}" type="slidenum">
              <a:rPr lang="zh-HK" altLang="en-US" smtClean="0"/>
              <a:t>95</a:t>
            </a:fld>
            <a:endParaRPr lang="zh-HK" altLang="en-US"/>
          </a:p>
        </p:txBody>
      </p:sp>
    </p:spTree>
    <p:extLst>
      <p:ext uri="{BB962C8B-B14F-4D97-AF65-F5344CB8AC3E}">
        <p14:creationId xmlns:p14="http://schemas.microsoft.com/office/powerpoint/2010/main" val="4136780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1836</TotalTime>
  <Words>4627</Words>
  <Application>Microsoft Office PowerPoint</Application>
  <PresentationFormat>寬螢幕</PresentationFormat>
  <Paragraphs>928</Paragraphs>
  <Slides>95</Slides>
  <Notes>2</Notes>
  <HiddenSlides>0</HiddenSlides>
  <MMClips>0</MMClips>
  <ScaleCrop>false</ScaleCrop>
  <HeadingPairs>
    <vt:vector size="10" baseType="variant">
      <vt:variant>
        <vt:lpstr>使用字型</vt:lpstr>
      </vt:variant>
      <vt:variant>
        <vt:i4>15</vt:i4>
      </vt:variant>
      <vt:variant>
        <vt:lpstr>佈景主題</vt:lpstr>
      </vt:variant>
      <vt:variant>
        <vt:i4>1</vt:i4>
      </vt:variant>
      <vt:variant>
        <vt:lpstr>連結</vt:lpstr>
      </vt:variant>
      <vt:variant>
        <vt:i4>2</vt:i4>
      </vt:variant>
      <vt:variant>
        <vt:lpstr>內嵌 OLE 伺服程式</vt:lpstr>
      </vt:variant>
      <vt:variant>
        <vt:i4>2</vt:i4>
      </vt:variant>
      <vt:variant>
        <vt:lpstr>投影片標題</vt:lpstr>
      </vt:variant>
      <vt:variant>
        <vt:i4>95</vt:i4>
      </vt:variant>
    </vt:vector>
  </HeadingPairs>
  <TitlesOfParts>
    <vt:vector size="115" baseType="lpstr">
      <vt:lpstr>Arial Unicode MS</vt:lpstr>
      <vt:lpstr>方正姚体</vt:lpstr>
      <vt:lpstr>宋体</vt:lpstr>
      <vt:lpstr>宋体</vt:lpstr>
      <vt:lpstr>华文新魏</vt:lpstr>
      <vt:lpstr>微軟正黑體</vt:lpstr>
      <vt:lpstr>新細明體</vt:lpstr>
      <vt:lpstr>新細明體</vt:lpstr>
      <vt:lpstr>Arial</vt:lpstr>
      <vt:lpstr>Calibri</vt:lpstr>
      <vt:lpstr>Calibri Light</vt:lpstr>
      <vt:lpstr>Times New Roman</vt:lpstr>
      <vt:lpstr>Trebuchet MS</vt:lpstr>
      <vt:lpstr>Wingdings</vt:lpstr>
      <vt:lpstr>Wingdings 3</vt:lpstr>
      <vt:lpstr>多面向</vt:lpstr>
      <vt:lpstr>\\OAQPSC1_OAQPSPOOLB_SERVER\AQAD\USER\SRICKS\Precursor Gas SO2\CO Hourly Data, 05-2006 thru 05-2007.xls!PointData.aspx-1![CO Hourly Data, 05-2006 thru 05-2007.xls]PointData.aspx-1 Chart 9</vt:lpstr>
      <vt:lpstr>\\OAQPSC1_OAQPSPOOLB_SERVER\AQAD\USER\SRICKS\Precursor Gas SO2\CO Hourly Data, 05-2006 thru 05-2007.xls!PointData.aspx-1![CO Hourly Data, 05-2006 thru 05-2007.xls]PointData.aspx-1 Chart 8</vt:lpstr>
      <vt:lpstr>Chart</vt:lpstr>
      <vt:lpstr>Acrobat Document</vt:lpstr>
      <vt:lpstr>Air Quality Measurement at Semi-Confined Public Transport Interchanges </vt:lpstr>
      <vt:lpstr>Air Quality Measurement at Semi-Confined Public Transport Interchanges</vt:lpstr>
      <vt:lpstr>Air Quality Measurement at Semi-Confined Public Transport Interchanges</vt:lpstr>
      <vt:lpstr>Air Quality Guidelines </vt:lpstr>
      <vt:lpstr>Air Quality Measurement at Semi-Confined Public Transport Interchanges</vt:lpstr>
      <vt:lpstr>Air Quality Measurement at Semi-Confined Public Transport Interchanges</vt:lpstr>
      <vt:lpstr>Air Quality Measurement at Semi-Confined Public Transport Interchanges</vt:lpstr>
      <vt:lpstr>Air Quality Measurement at Semi-Confined Public Transport Interchanges</vt:lpstr>
      <vt:lpstr>Air Quality Measurement at Semi-Confined Public Transport Interchanges</vt:lpstr>
      <vt:lpstr>PowerPoint 簡報</vt:lpstr>
      <vt:lpstr>DDC  Direct Digital Controller / Programmable Logic Controller </vt:lpstr>
      <vt:lpstr>Gas Sensor - ElectroChemical type Gas Sensor </vt:lpstr>
      <vt:lpstr>ElectroChemical type Gas Sensor</vt:lpstr>
      <vt:lpstr>ElectroChemical type Gas Sensor Advantages: </vt:lpstr>
      <vt:lpstr>ElectroChemical type Gas Sensor Disadvantages: </vt:lpstr>
      <vt:lpstr>NDIR Gas Sensors </vt:lpstr>
      <vt:lpstr>NDIR Gas Sensors</vt:lpstr>
      <vt:lpstr>NDIR Gas Sensors </vt:lpstr>
      <vt:lpstr>NDIR Gas Sensors  Advantages:</vt:lpstr>
      <vt:lpstr>NDIR Gas Sensors  Advantages:</vt:lpstr>
      <vt:lpstr>NDIR Gas Sensors Disadvantages:</vt:lpstr>
      <vt:lpstr>Semi-confined PTI in Hong Kong </vt:lpstr>
      <vt:lpstr>Local Regulation of Air Quality in Semi-confined PTI </vt:lpstr>
      <vt:lpstr>Mixed-mode Ventilation </vt:lpstr>
      <vt:lpstr>Ventilation of PTI </vt:lpstr>
      <vt:lpstr>AQM Instrument </vt:lpstr>
      <vt:lpstr>Analyzer- Nitrogen dioxide (NO2)</vt:lpstr>
      <vt:lpstr>Analyzer - Carbon Monoxide (CO)</vt:lpstr>
      <vt:lpstr>SO2 Analyzer Theory of Operation: Fluorescence </vt:lpstr>
      <vt:lpstr>SO2 Analyzer Theory of Operation: Fluorescence </vt:lpstr>
      <vt:lpstr>NOx Analyzer Theory of Operation: Chemiluminescence </vt:lpstr>
      <vt:lpstr>NOx Analyzer Theory of Operation: Chemiluminescence </vt:lpstr>
      <vt:lpstr>NOx Analyzer Theory of Operation: Chemiluminescence </vt:lpstr>
      <vt:lpstr>Gas Phase Titration (GPT) – Creating a NO2 test atmosphere </vt:lpstr>
      <vt:lpstr>Gas Phase Titration (GPT) – Creating a NO2 test atmosphere</vt:lpstr>
      <vt:lpstr>CO Analyzer Theory of Operation: Gas Filter Correlation </vt:lpstr>
      <vt:lpstr>SO2 Analyzer Theory of Operation: Gas Filter Correlation </vt:lpstr>
      <vt:lpstr>SO2 Analyzer Theory of Operation: Gas Filter Correlation </vt:lpstr>
      <vt:lpstr>NO2 Analyzer Theory of Operation: Gas Filter Correlation </vt:lpstr>
      <vt:lpstr>NO2 Analyzer Theory of Operation: Gas Filter Correlation </vt:lpstr>
      <vt:lpstr>CO Analyzer Theory of Operation: Gas Filter Correlation </vt:lpstr>
      <vt:lpstr>CO Analyzer Theory of Operation: Gas Filter Correlation </vt:lpstr>
      <vt:lpstr>Analyzer Theory of Operation: Gas Filter Correlation </vt:lpstr>
      <vt:lpstr>What is Zero Air? </vt:lpstr>
      <vt:lpstr>What is Zero Air? </vt:lpstr>
      <vt:lpstr>What is Zero Air? </vt:lpstr>
      <vt:lpstr>What is EPA Protocol Gas? </vt:lpstr>
      <vt:lpstr>What is EPA Protocol Gas? </vt:lpstr>
      <vt:lpstr>What is EPA Protocol Gas? </vt:lpstr>
      <vt:lpstr>What is EPA Protocol Gas? </vt:lpstr>
      <vt:lpstr>Case study in CO analyzers</vt:lpstr>
      <vt:lpstr>Responses to Daily Checks</vt:lpstr>
      <vt:lpstr>Case study in CO analyzers </vt:lpstr>
      <vt:lpstr>Case study in CO analyzers </vt:lpstr>
      <vt:lpstr>Case study in CO analyzers </vt:lpstr>
      <vt:lpstr>Case study in CO analyzers </vt:lpstr>
      <vt:lpstr>Case study in CO analyzers </vt:lpstr>
      <vt:lpstr>Reference</vt:lpstr>
      <vt:lpstr>PTI AQM Kiosk Setup  </vt:lpstr>
      <vt:lpstr>Consideration of Location </vt:lpstr>
      <vt:lpstr>Consideration of Location </vt:lpstr>
      <vt:lpstr>Consideration of Location </vt:lpstr>
      <vt:lpstr>Consideration of Location </vt:lpstr>
      <vt:lpstr>Safety Issue </vt:lpstr>
      <vt:lpstr>Safety and Health Hazard For Workers </vt:lpstr>
      <vt:lpstr>PowerPoint 簡報</vt:lpstr>
      <vt:lpstr>Risk Assessment </vt:lpstr>
      <vt:lpstr>Safety Issue </vt:lpstr>
      <vt:lpstr>Safety Issue </vt:lpstr>
      <vt:lpstr>Safety Issue </vt:lpstr>
      <vt:lpstr>PTI AQM Kiosk Setup  </vt:lpstr>
      <vt:lpstr>PTI AQM Kiosk Setup   Process of PTI AQM</vt:lpstr>
      <vt:lpstr>Procedures – Delivery   </vt:lpstr>
      <vt:lpstr>Procedures – Delivery   </vt:lpstr>
      <vt:lpstr>Procedures – Installation   </vt:lpstr>
      <vt:lpstr>PowerPoint 簡報</vt:lpstr>
      <vt:lpstr>Procedures – Installation   </vt:lpstr>
      <vt:lpstr>Procedures – Installation   </vt:lpstr>
      <vt:lpstr>Routine Maintenance for Analyzers </vt:lpstr>
      <vt:lpstr>Multi-point calibration-CO</vt:lpstr>
      <vt:lpstr>Multi-point calibration-SO2</vt:lpstr>
      <vt:lpstr>Multi-point calibration-NOx</vt:lpstr>
      <vt:lpstr>Data Review, Verification and Validation </vt:lpstr>
      <vt:lpstr>Reporting  </vt:lpstr>
      <vt:lpstr>Reporting - Cover  </vt:lpstr>
      <vt:lpstr>Reporting - Location Plan </vt:lpstr>
      <vt:lpstr>Reporting - Temperature Chart </vt:lpstr>
      <vt:lpstr>Reporting - Configuration of Intake Probe  </vt:lpstr>
      <vt:lpstr>Reporting - Checklist &amp; Calibration Record </vt:lpstr>
      <vt:lpstr>Reporting - Printout of Measured Data </vt:lpstr>
      <vt:lpstr>Reporting - Summary of Daily Maximum  </vt:lpstr>
      <vt:lpstr>Reporting - Summary of Pollutant Concentration </vt:lpstr>
      <vt:lpstr>Procedures for Calibration and Zero/Span Check </vt:lpstr>
      <vt:lpstr>Procedures for Data Collection </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Measurement at Semi-Confined Public Transport Interchanges</dc:title>
  <dc:creator>Denon</dc:creator>
  <cp:lastModifiedBy>Denon</cp:lastModifiedBy>
  <cp:revision>154</cp:revision>
  <dcterms:created xsi:type="dcterms:W3CDTF">2024-08-25T14:06:15Z</dcterms:created>
  <dcterms:modified xsi:type="dcterms:W3CDTF">2024-09-22T04:30:25Z</dcterms:modified>
</cp:coreProperties>
</file>