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2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366986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355411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422049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335310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F5D90C51-A309-4C31-A137-313ECB4D38E0}" type="datetimeFigureOut">
              <a:rPr lang="zh-TW" altLang="en-US" smtClean="0"/>
              <a:t>2024/9/19</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354592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183172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61905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356679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402349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5D90C51-A309-4C31-A137-313ECB4D38E0}" type="datetimeFigureOut">
              <a:rPr lang="zh-TW" altLang="en-US" smtClean="0"/>
              <a:t>2024/9/19</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168921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5D90C51-A309-4C31-A137-313ECB4D38E0}" type="datetimeFigureOut">
              <a:rPr lang="zh-TW" altLang="en-US" smtClean="0"/>
              <a:t>2024/9/19</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7668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5D90C51-A309-4C31-A137-313ECB4D38E0}" type="datetimeFigureOut">
              <a:rPr lang="zh-TW" altLang="en-US" smtClean="0"/>
              <a:t>2024/9/19</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74A343F-FC82-4EDB-8DE6-635C6DD91B64}" type="slidenum">
              <a:rPr lang="zh-TW" altLang="en-US" smtClean="0"/>
              <a:t>‹#›</a:t>
            </a:fld>
            <a:endParaRPr lang="zh-TW" altLang="en-US"/>
          </a:p>
        </p:txBody>
      </p:sp>
    </p:spTree>
    <p:extLst>
      <p:ext uri="{BB962C8B-B14F-4D97-AF65-F5344CB8AC3E}">
        <p14:creationId xmlns:p14="http://schemas.microsoft.com/office/powerpoint/2010/main" val="7856388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973F74-ADF9-4B4A-AA9F-C64199A6A5B2}"/>
              </a:ext>
            </a:extLst>
          </p:cNvPr>
          <p:cNvSpPr>
            <a:spLocks noGrp="1"/>
          </p:cNvSpPr>
          <p:nvPr>
            <p:ph type="ctrTitle"/>
          </p:nvPr>
        </p:nvSpPr>
        <p:spPr>
          <a:xfrm>
            <a:off x="0" y="2383972"/>
            <a:ext cx="12192000" cy="2754420"/>
          </a:xfrm>
        </p:spPr>
        <p:txBody>
          <a:bodyPr>
            <a:noAutofit/>
          </a:bodyPr>
          <a:lstStyle/>
          <a:p>
            <a:pPr algn="ctr"/>
            <a:r>
              <a:rPr lang="en-US" altLang="zh-TW" b="1" dirty="0"/>
              <a:t>Central Control and Monitoring System</a:t>
            </a:r>
            <a:br>
              <a:rPr lang="en-US" altLang="zh-TW" b="1" dirty="0"/>
            </a:br>
            <a:br>
              <a:rPr lang="en-US" altLang="zh-TW" b="1" dirty="0"/>
            </a:br>
            <a:r>
              <a:rPr lang="en-US" altLang="zh-TW" b="1" dirty="0"/>
              <a:t>( CCMS )</a:t>
            </a:r>
            <a:endParaRPr lang="zh-TW" altLang="en-US" b="1" dirty="0"/>
          </a:p>
        </p:txBody>
      </p:sp>
    </p:spTree>
    <p:extLst>
      <p:ext uri="{BB962C8B-B14F-4D97-AF65-F5344CB8AC3E}">
        <p14:creationId xmlns:p14="http://schemas.microsoft.com/office/powerpoint/2010/main" val="172070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TW" b="1" dirty="0"/>
              <a:t>CCMS Application : Chiller Plant</a:t>
            </a:r>
            <a:endParaRPr lang="zh-TW" altLang="en-US" b="1" dirty="0"/>
          </a:p>
        </p:txBody>
      </p:sp>
      <p:pic>
        <p:nvPicPr>
          <p:cNvPr id="4" name="內容版面配置區 3">
            <a:extLst>
              <a:ext uri="{FF2B5EF4-FFF2-40B4-BE49-F238E27FC236}">
                <a16:creationId xmlns:a16="http://schemas.microsoft.com/office/drawing/2014/main" id="{3116B23E-3326-410E-9D6A-92614F44E869}"/>
              </a:ext>
            </a:extLst>
          </p:cNvPr>
          <p:cNvPicPr>
            <a:picLocks noGrp="1" noChangeAspect="1"/>
          </p:cNvPicPr>
          <p:nvPr>
            <p:ph idx="1"/>
          </p:nvPr>
        </p:nvPicPr>
        <p:blipFill>
          <a:blip r:embed="rId2"/>
          <a:stretch>
            <a:fillRect/>
          </a:stretch>
        </p:blipFill>
        <p:spPr>
          <a:xfrm>
            <a:off x="152399" y="1074069"/>
            <a:ext cx="11908971" cy="5783932"/>
          </a:xfrm>
          <a:prstGeom prst="rect">
            <a:avLst/>
          </a:prstGeom>
        </p:spPr>
      </p:pic>
    </p:spTree>
    <p:extLst>
      <p:ext uri="{BB962C8B-B14F-4D97-AF65-F5344CB8AC3E}">
        <p14:creationId xmlns:p14="http://schemas.microsoft.com/office/powerpoint/2010/main" val="294220833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TW" b="1" dirty="0"/>
              <a:t>CCMS Application : Chiller Plant</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375794"/>
            <a:ext cx="12192000" cy="5482206"/>
          </a:xfrm>
        </p:spPr>
        <p:txBody>
          <a:bodyPr>
            <a:noAutofit/>
          </a:bodyPr>
          <a:lstStyle/>
          <a:p>
            <a:pPr marL="0" indent="0">
              <a:buNone/>
            </a:pPr>
            <a:r>
              <a:rPr lang="en-US" altLang="zh-TW" sz="2400" b="1" dirty="0"/>
              <a:t>ACC CHILLER PROGRAM FLOW CHART</a:t>
            </a:r>
          </a:p>
          <a:p>
            <a:pPr marL="0" indent="0">
              <a:buNone/>
            </a:pPr>
            <a:endParaRPr lang="en-US" altLang="zh-TW" sz="2400" b="1" dirty="0"/>
          </a:p>
          <a:p>
            <a:pPr marL="0" indent="0">
              <a:buNone/>
            </a:pPr>
            <a:endParaRPr lang="en-US" altLang="zh-TW" sz="2400" b="1" dirty="0"/>
          </a:p>
          <a:p>
            <a:pPr marL="0" indent="0">
              <a:buNone/>
            </a:pPr>
            <a:endParaRPr lang="en-US" altLang="zh-TW" sz="2400" dirty="0"/>
          </a:p>
        </p:txBody>
      </p:sp>
      <p:graphicFrame>
        <p:nvGraphicFramePr>
          <p:cNvPr id="8" name="物件 7">
            <a:hlinkClick r:id="" action="ppaction://ole?verb=0"/>
            <a:extLst>
              <a:ext uri="{FF2B5EF4-FFF2-40B4-BE49-F238E27FC236}">
                <a16:creationId xmlns:a16="http://schemas.microsoft.com/office/drawing/2014/main" id="{1D65B122-0556-4FC8-9C9A-488B8D77AEC5}"/>
              </a:ext>
            </a:extLst>
          </p:cNvPr>
          <p:cNvGraphicFramePr>
            <a:graphicFrameLocks noChangeAspect="1"/>
          </p:cNvGraphicFramePr>
          <p:nvPr>
            <p:extLst>
              <p:ext uri="{D42A27DB-BD31-4B8C-83A1-F6EECF244321}">
                <p14:modId xmlns:p14="http://schemas.microsoft.com/office/powerpoint/2010/main" val="3783579601"/>
              </p:ext>
            </p:extLst>
          </p:nvPr>
        </p:nvGraphicFramePr>
        <p:xfrm>
          <a:off x="3987800" y="2524125"/>
          <a:ext cx="2855913" cy="2409825"/>
        </p:xfrm>
        <a:graphic>
          <a:graphicData uri="http://schemas.openxmlformats.org/presentationml/2006/ole">
            <mc:AlternateContent xmlns:mc="http://schemas.openxmlformats.org/markup-compatibility/2006">
              <mc:Choice xmlns:v="urn:schemas-microsoft-com:vml" Requires="v">
                <p:oleObj name="Acrobat Document" showAsIcon="1" r:id="rId2" imgW="964080" imgH="812880" progId="Acrobat.Document.DC">
                  <p:embed/>
                </p:oleObj>
              </mc:Choice>
              <mc:Fallback>
                <p:oleObj name="Acrobat Document" showAsIcon="1" r:id="rId2" imgW="964080" imgH="812880" progId="Acrobat.Document.DC">
                  <p:embed/>
                  <p:pic>
                    <p:nvPicPr>
                      <p:cNvPr id="0" name=""/>
                      <p:cNvPicPr/>
                      <p:nvPr/>
                    </p:nvPicPr>
                    <p:blipFill>
                      <a:blip r:embed="rId3"/>
                      <a:stretch>
                        <a:fillRect/>
                      </a:stretch>
                    </p:blipFill>
                    <p:spPr>
                      <a:xfrm>
                        <a:off x="3987800" y="2524125"/>
                        <a:ext cx="2855913" cy="2409825"/>
                      </a:xfrm>
                      <a:prstGeom prst="rect">
                        <a:avLst/>
                      </a:prstGeom>
                    </p:spPr>
                  </p:pic>
                </p:oleObj>
              </mc:Fallback>
            </mc:AlternateContent>
          </a:graphicData>
        </a:graphic>
      </p:graphicFrame>
    </p:spTree>
    <p:extLst>
      <p:ext uri="{BB962C8B-B14F-4D97-AF65-F5344CB8AC3E}">
        <p14:creationId xmlns:p14="http://schemas.microsoft.com/office/powerpoint/2010/main" val="210212459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normAutofit fontScale="90000"/>
          </a:bodyPr>
          <a:lstStyle/>
          <a:p>
            <a:r>
              <a:rPr lang="en-US" altLang="zh-TW" b="1" dirty="0"/>
              <a:t>CCMS supervision and O&amp;M work sharing</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375794"/>
            <a:ext cx="12192000" cy="5482206"/>
          </a:xfrm>
        </p:spPr>
        <p:txBody>
          <a:bodyPr>
            <a:noAutofit/>
          </a:bodyPr>
          <a:lstStyle/>
          <a:p>
            <a:pPr marL="0" indent="0">
              <a:buNone/>
            </a:pPr>
            <a:r>
              <a:rPr lang="en-US" altLang="zh-TW" sz="2400" dirty="0"/>
              <a:t>With yourself :</a:t>
            </a:r>
          </a:p>
          <a:p>
            <a:pPr>
              <a:buFont typeface="Wingdings" panose="05000000000000000000" pitchFamily="2" charset="2"/>
              <a:buChar char="Ø"/>
            </a:pPr>
            <a:r>
              <a:rPr lang="en-US" altLang="zh-TW" sz="2400" dirty="0"/>
              <a:t> Understand all the works you are responsible</a:t>
            </a:r>
          </a:p>
          <a:p>
            <a:pPr marL="0" indent="0">
              <a:buNone/>
            </a:pPr>
            <a:endParaRPr lang="en-US" altLang="zh-TW" sz="2400" dirty="0"/>
          </a:p>
          <a:p>
            <a:pPr marL="0" indent="0">
              <a:buNone/>
            </a:pPr>
            <a:r>
              <a:rPr lang="en-US" altLang="zh-TW" sz="2400" dirty="0"/>
              <a:t>With contractors : </a:t>
            </a:r>
          </a:p>
          <a:p>
            <a:pPr>
              <a:buFont typeface="Wingdings" panose="05000000000000000000" pitchFamily="2" charset="2"/>
              <a:buChar char="Ø"/>
            </a:pPr>
            <a:r>
              <a:rPr lang="en-US" altLang="zh-TW" sz="2400" dirty="0"/>
              <a:t> Keep good communication</a:t>
            </a:r>
          </a:p>
          <a:p>
            <a:pPr>
              <a:buFont typeface="Wingdings" panose="05000000000000000000" pitchFamily="2" charset="2"/>
              <a:buChar char="Ø"/>
            </a:pPr>
            <a:r>
              <a:rPr lang="en-US" altLang="zh-TW" sz="2400" dirty="0"/>
              <a:t> Works distribution &amp; inspection</a:t>
            </a:r>
          </a:p>
          <a:p>
            <a:pPr marL="0" indent="0">
              <a:buNone/>
            </a:pPr>
            <a:endParaRPr lang="en-US" altLang="zh-TW" sz="2400" dirty="0"/>
          </a:p>
          <a:p>
            <a:pPr marL="0" indent="0">
              <a:buNone/>
            </a:pPr>
            <a:r>
              <a:rPr lang="en-US" altLang="zh-TW" sz="2400" dirty="0"/>
              <a:t>With shift duty staffs</a:t>
            </a:r>
            <a:r>
              <a:rPr lang="zh-TW" altLang="en-US" sz="2400" dirty="0"/>
              <a:t> </a:t>
            </a:r>
            <a:r>
              <a:rPr lang="en-US" altLang="zh-TW" sz="2400" dirty="0"/>
              <a:t>:</a:t>
            </a:r>
            <a:r>
              <a:rPr lang="zh-TW" altLang="en-US" sz="2400" dirty="0"/>
              <a:t> </a:t>
            </a:r>
            <a:endParaRPr lang="en-US" altLang="zh-TW" sz="2400" dirty="0"/>
          </a:p>
          <a:p>
            <a:pPr>
              <a:buFont typeface="Wingdings" panose="05000000000000000000" pitchFamily="2" charset="2"/>
              <a:buChar char="Ø"/>
            </a:pPr>
            <a:r>
              <a:rPr lang="en-US" altLang="zh-TW" sz="2400" dirty="0"/>
              <a:t> Keep good communication</a:t>
            </a:r>
          </a:p>
          <a:p>
            <a:pPr>
              <a:buFont typeface="Wingdings" panose="05000000000000000000" pitchFamily="2" charset="2"/>
              <a:buChar char="Ø"/>
            </a:pPr>
            <a:r>
              <a:rPr lang="en-US" altLang="zh-TW" sz="2400" dirty="0"/>
              <a:t> Explain patiently for system operation</a:t>
            </a:r>
          </a:p>
          <a:p>
            <a:pPr>
              <a:buFont typeface="Wingdings" panose="05000000000000000000" pitchFamily="2" charset="2"/>
              <a:buChar char="Ø"/>
            </a:pPr>
            <a:r>
              <a:rPr lang="en-US" altLang="zh-TW" sz="2400" dirty="0"/>
              <a:t> Kindly assistance</a:t>
            </a:r>
          </a:p>
        </p:txBody>
      </p:sp>
    </p:spTree>
    <p:extLst>
      <p:ext uri="{BB962C8B-B14F-4D97-AF65-F5344CB8AC3E}">
        <p14:creationId xmlns:p14="http://schemas.microsoft.com/office/powerpoint/2010/main" val="317592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normAutofit fontScale="90000"/>
          </a:bodyPr>
          <a:lstStyle/>
          <a:p>
            <a:r>
              <a:rPr lang="en-US" altLang="zh-TW" b="1" dirty="0"/>
              <a:t>CCMS supervision and O&amp;M work sharing</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375794"/>
            <a:ext cx="12192000" cy="5482206"/>
          </a:xfrm>
        </p:spPr>
        <p:txBody>
          <a:bodyPr>
            <a:noAutofit/>
          </a:bodyPr>
          <a:lstStyle/>
          <a:p>
            <a:pPr marL="0" indent="0">
              <a:buNone/>
            </a:pPr>
            <a:r>
              <a:rPr lang="en-US" altLang="zh-TW" sz="2400" dirty="0"/>
              <a:t>With EMA staffs :</a:t>
            </a:r>
          </a:p>
          <a:p>
            <a:pPr>
              <a:buFont typeface="Wingdings" panose="05000000000000000000" pitchFamily="2" charset="2"/>
              <a:buChar char="Ø"/>
            </a:pPr>
            <a:r>
              <a:rPr lang="en-US" altLang="zh-TW" sz="2400" dirty="0"/>
              <a:t> Keep good communication</a:t>
            </a:r>
          </a:p>
          <a:p>
            <a:pPr>
              <a:buFont typeface="Wingdings" panose="05000000000000000000" pitchFamily="2" charset="2"/>
              <a:buChar char="Ø"/>
            </a:pPr>
            <a:r>
              <a:rPr lang="en-US" altLang="zh-TW" sz="2400" dirty="0"/>
              <a:t> Explain patiently for system operation and maintenance contract content  (</a:t>
            </a:r>
            <a:r>
              <a:rPr lang="en-US" altLang="zh-TW" sz="2400" dirty="0" err="1"/>
              <a:t>eg.Equipment</a:t>
            </a:r>
            <a:r>
              <a:rPr lang="en-US" altLang="zh-TW" sz="2400" dirty="0"/>
              <a:t> list)</a:t>
            </a:r>
          </a:p>
          <a:p>
            <a:pPr>
              <a:buFont typeface="Wingdings" panose="05000000000000000000" pitchFamily="2" charset="2"/>
              <a:buChar char="Ø"/>
            </a:pPr>
            <a:r>
              <a:rPr lang="en-US" altLang="zh-TW" sz="2400" dirty="0"/>
              <a:t> Kindly assistance</a:t>
            </a:r>
          </a:p>
          <a:p>
            <a:pPr>
              <a:buFont typeface="Wingdings" panose="05000000000000000000" pitchFamily="2" charset="2"/>
              <a:buChar char="Ø"/>
            </a:pPr>
            <a:r>
              <a:rPr lang="en-US" altLang="zh-TW" sz="2400" dirty="0"/>
              <a:t> Solve each other's problems</a:t>
            </a:r>
          </a:p>
          <a:p>
            <a:pPr marL="0" indent="0">
              <a:buNone/>
            </a:pPr>
            <a:endParaRPr lang="en-US" altLang="zh-TW" sz="2400" dirty="0"/>
          </a:p>
          <a:p>
            <a:pPr marL="0" indent="0">
              <a:buNone/>
            </a:pPr>
            <a:r>
              <a:rPr lang="en-US" altLang="zh-TW" sz="2400" dirty="0"/>
              <a:t>With electronic staffs :</a:t>
            </a:r>
          </a:p>
          <a:p>
            <a:pPr>
              <a:buFont typeface="Wingdings" panose="05000000000000000000" pitchFamily="2" charset="2"/>
              <a:buChar char="Ø"/>
            </a:pPr>
            <a:r>
              <a:rPr lang="en-US" altLang="zh-TW" sz="2400" dirty="0"/>
              <a:t> Keep good communication</a:t>
            </a:r>
          </a:p>
          <a:p>
            <a:pPr>
              <a:buFont typeface="Wingdings" panose="05000000000000000000" pitchFamily="2" charset="2"/>
              <a:buChar char="Ø"/>
            </a:pPr>
            <a:r>
              <a:rPr lang="en-US" altLang="zh-TW" sz="2400" dirty="0"/>
              <a:t> Explain patiently for system operation (if any)</a:t>
            </a:r>
          </a:p>
          <a:p>
            <a:pPr>
              <a:buFont typeface="Wingdings" panose="05000000000000000000" pitchFamily="2" charset="2"/>
              <a:buChar char="Ø"/>
            </a:pPr>
            <a:r>
              <a:rPr lang="en-US" altLang="zh-TW" sz="2400" dirty="0"/>
              <a:t> Assistance</a:t>
            </a:r>
          </a:p>
          <a:p>
            <a:pPr marL="0" indent="0">
              <a:buNone/>
            </a:pPr>
            <a:endParaRPr lang="en-US" altLang="zh-TW" sz="2400" dirty="0"/>
          </a:p>
        </p:txBody>
      </p:sp>
    </p:spTree>
    <p:extLst>
      <p:ext uri="{BB962C8B-B14F-4D97-AF65-F5344CB8AC3E}">
        <p14:creationId xmlns:p14="http://schemas.microsoft.com/office/powerpoint/2010/main" val="149649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1E4EA3-5051-4DE5-999E-C54A7E8C13FE}"/>
              </a:ext>
            </a:extLst>
          </p:cNvPr>
          <p:cNvSpPr>
            <a:spLocks noGrp="1"/>
          </p:cNvSpPr>
          <p:nvPr>
            <p:ph type="title"/>
          </p:nvPr>
        </p:nvSpPr>
        <p:spPr>
          <a:xfrm>
            <a:off x="838200" y="2766218"/>
            <a:ext cx="10515600" cy="1325563"/>
          </a:xfrm>
        </p:spPr>
        <p:txBody>
          <a:bodyPr>
            <a:noAutofit/>
          </a:bodyPr>
          <a:lstStyle/>
          <a:p>
            <a:pPr algn="ctr"/>
            <a:r>
              <a:rPr lang="en-US" altLang="zh-HK" sz="9600" b="1" dirty="0"/>
              <a:t>Thank you</a:t>
            </a:r>
            <a:endParaRPr lang="zh-HK" altLang="en-US" sz="9600" b="1" dirty="0"/>
          </a:p>
        </p:txBody>
      </p:sp>
    </p:spTree>
    <p:extLst>
      <p:ext uri="{BB962C8B-B14F-4D97-AF65-F5344CB8AC3E}">
        <p14:creationId xmlns:p14="http://schemas.microsoft.com/office/powerpoint/2010/main" val="2656330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HK" b="1" dirty="0"/>
              <a:t>Introduction</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136308"/>
            <a:ext cx="12192000" cy="5482206"/>
          </a:xfrm>
        </p:spPr>
        <p:txBody>
          <a:bodyPr>
            <a:normAutofit/>
          </a:bodyPr>
          <a:lstStyle/>
          <a:p>
            <a:pPr marL="0" indent="0">
              <a:buNone/>
            </a:pPr>
            <a:r>
              <a:rPr lang="en-US" altLang="zh-TW" sz="1600" b="1" dirty="0"/>
              <a:t>As we have entered the new age of information technology, electronically enhanced buildings have gone through more than 20 year of the development history. A modern building is one equipped with the information technology infrastructure that enables it to continuously respond and adapt to changing conditions, allowing for a more efficient use of resources and increasing the comfort and security of its occupants. </a:t>
            </a:r>
          </a:p>
          <a:p>
            <a:pPr marL="0" indent="0">
              <a:buNone/>
            </a:pPr>
            <a:endParaRPr lang="en-US" altLang="zh-TW" sz="1600" b="1" dirty="0"/>
          </a:p>
          <a:p>
            <a:pPr marL="0" indent="0">
              <a:buNone/>
            </a:pPr>
            <a:r>
              <a:rPr lang="en-US" altLang="zh-TW" sz="1600" b="1" dirty="0"/>
              <a:t>Due to hardware and software limitations, older buildings lack the necessary integrations among various control aspects. Nowadays, modern buildings are usually controlled and monitored by a CCMS which is the “brain” of the buildings during their daily operations. The most widely accepted framework for the CCMS in an intelligent building is a two-tier or three-tier distributed architecture. These two tiers include the outstation controllers and the central monitoring computer with data communication wiring connection in between. The controllers are local microprocessor based devices to implement actual control algorithm (e.g. PID algorithm) for the actuators under control. They are usually installed next to the equipment to be controlled. The controllers receive control commands such as set point,</a:t>
            </a:r>
            <a:r>
              <a:rPr lang="zh-TW" altLang="en-US" sz="1600" b="1" dirty="0"/>
              <a:t> </a:t>
            </a:r>
            <a:r>
              <a:rPr lang="en-US" altLang="zh-TW" sz="1600" b="1" dirty="0"/>
              <a:t>on/off instructions from the central control and monitoring computer to carry out the designated functions. This two-tier configuration ensures the building’s functionality even the central control and monitoring computer is temporarily out of service. Additionally, sensors and transducers are installed at various parts of the engineering systems to send the condition signal back to the controller for control and monitoring purpose. </a:t>
            </a:r>
          </a:p>
          <a:p>
            <a:pPr marL="0" indent="0">
              <a:buNone/>
            </a:pPr>
            <a:endParaRPr lang="en-US" altLang="zh-TW" sz="1600" b="1" dirty="0"/>
          </a:p>
          <a:p>
            <a:pPr marL="0" indent="0">
              <a:buNone/>
            </a:pPr>
            <a:r>
              <a:rPr lang="en-US" altLang="zh-TW" sz="1600" b="1" dirty="0"/>
              <a:t>The new trend of Intelligent Buildings is concentrated on both economic and environmental sensitive developments. Flexibility and low energy have become the issues that must be addressed to cope with the fast growing technology and ever changing of the modern world. Besides operational advantages, Intelligent Buildings also project high technology image to the property market. This gives the buildings additional cutting edges in the tight market.</a:t>
            </a:r>
            <a:endParaRPr lang="zh-TW" altLang="en-US" sz="1600" b="1" dirty="0"/>
          </a:p>
        </p:txBody>
      </p:sp>
    </p:spTree>
    <p:extLst>
      <p:ext uri="{BB962C8B-B14F-4D97-AF65-F5344CB8AC3E}">
        <p14:creationId xmlns:p14="http://schemas.microsoft.com/office/powerpoint/2010/main" val="38744543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973CFC8-07A3-4CCB-99DA-88338FF3F7D6}"/>
              </a:ext>
            </a:extLst>
          </p:cNvPr>
          <p:cNvSpPr>
            <a:spLocks noGrp="1"/>
          </p:cNvSpPr>
          <p:nvPr>
            <p:ph type="title"/>
          </p:nvPr>
        </p:nvSpPr>
        <p:spPr>
          <a:xfrm>
            <a:off x="0" y="0"/>
            <a:ext cx="12192000" cy="1325563"/>
          </a:xfrm>
        </p:spPr>
        <p:txBody>
          <a:bodyPr/>
          <a:lstStyle/>
          <a:p>
            <a:r>
              <a:rPr lang="en-US" altLang="zh-HK" b="1" dirty="0"/>
              <a:t>Introduction </a:t>
            </a:r>
            <a:endParaRPr lang="zh-TW" altLang="en-US" dirty="0"/>
          </a:p>
        </p:txBody>
      </p:sp>
      <p:sp>
        <p:nvSpPr>
          <p:cNvPr id="3" name="內容版面配置區 2">
            <a:extLst>
              <a:ext uri="{FF2B5EF4-FFF2-40B4-BE49-F238E27FC236}">
                <a16:creationId xmlns:a16="http://schemas.microsoft.com/office/drawing/2014/main" id="{1469F6E4-2D4E-4D9A-9D56-0C59F624ACA7}"/>
              </a:ext>
            </a:extLst>
          </p:cNvPr>
          <p:cNvSpPr>
            <a:spLocks noGrp="1"/>
          </p:cNvSpPr>
          <p:nvPr>
            <p:ph idx="1"/>
          </p:nvPr>
        </p:nvSpPr>
        <p:spPr>
          <a:xfrm>
            <a:off x="0" y="1151392"/>
            <a:ext cx="12192000" cy="5532436"/>
          </a:xfrm>
        </p:spPr>
        <p:txBody>
          <a:bodyPr>
            <a:normAutofit/>
          </a:bodyPr>
          <a:lstStyle/>
          <a:p>
            <a:pPr marL="0" indent="0">
              <a:buNone/>
            </a:pPr>
            <a:r>
              <a:rPr lang="en-US" altLang="zh-TW" sz="1600" b="1" dirty="0"/>
              <a:t>The building’s features that can be looked after by the CCMS basically fall into four categories. They are</a:t>
            </a:r>
            <a:r>
              <a:rPr lang="zh-TW" altLang="en-US" sz="1600" b="1" dirty="0"/>
              <a:t> </a:t>
            </a:r>
            <a:r>
              <a:rPr lang="en-US" altLang="zh-TW" sz="1600" b="1" dirty="0"/>
              <a:t>:</a:t>
            </a:r>
          </a:p>
          <a:p>
            <a:pPr marL="0" indent="0">
              <a:buNone/>
            </a:pPr>
            <a:endParaRPr lang="en-US" altLang="zh-TW" sz="1600" b="1" dirty="0"/>
          </a:p>
          <a:p>
            <a:pPr>
              <a:buFont typeface="Wingdings" panose="05000000000000000000" pitchFamily="2" charset="2"/>
              <a:buChar char="Ø"/>
            </a:pPr>
            <a:r>
              <a:rPr lang="en-US" altLang="zh-TW" sz="1600" b="1" dirty="0"/>
              <a:t>Energy efficiency - reduction of energy consumption through effective energy management</a:t>
            </a:r>
            <a:r>
              <a:rPr lang="zh-TW" altLang="en-US" sz="1600" b="1" dirty="0"/>
              <a:t> </a:t>
            </a:r>
            <a:r>
              <a:rPr lang="en-US" altLang="zh-TW" sz="1600" b="1" dirty="0"/>
              <a:t>algorithms,</a:t>
            </a:r>
          </a:p>
          <a:p>
            <a:pPr marL="0" indent="0">
              <a:buNone/>
            </a:pPr>
            <a:endParaRPr lang="en-US" altLang="zh-TW" sz="1600" b="1" dirty="0"/>
          </a:p>
          <a:p>
            <a:pPr>
              <a:buFont typeface="Wingdings" panose="05000000000000000000" pitchFamily="2" charset="2"/>
              <a:buChar char="Ø"/>
            </a:pPr>
            <a:r>
              <a:rPr lang="en-US" altLang="zh-TW" sz="1600" b="1" dirty="0"/>
              <a:t>Life-safety systems – reduction of manpower dependence, access control, smoke detection, fire alarm, intrusion alarm, and emergency control</a:t>
            </a:r>
            <a:r>
              <a:rPr lang="zh-TW" altLang="en-US" sz="1600" b="1" dirty="0"/>
              <a:t> </a:t>
            </a:r>
            <a:r>
              <a:rPr lang="en-US" altLang="zh-TW" sz="1600" b="1" dirty="0"/>
              <a:t>of HVAC and lifts </a:t>
            </a:r>
            <a:r>
              <a:rPr lang="en-US" altLang="zh-TW" sz="1600" b="1" dirty="0" err="1"/>
              <a:t>etc</a:t>
            </a:r>
            <a:r>
              <a:rPr lang="en-US" altLang="zh-TW" sz="1600" b="1" dirty="0"/>
              <a:t>,</a:t>
            </a:r>
          </a:p>
          <a:p>
            <a:pPr marL="0" indent="0">
              <a:buNone/>
            </a:pPr>
            <a:endParaRPr lang="en-US" altLang="zh-TW" sz="1600" b="1" dirty="0"/>
          </a:p>
          <a:p>
            <a:pPr>
              <a:buFont typeface="Wingdings" panose="05000000000000000000" pitchFamily="2" charset="2"/>
              <a:buChar char="Ø"/>
            </a:pPr>
            <a:r>
              <a:rPr lang="en-US" altLang="zh-TW" sz="1600" b="1" dirty="0"/>
              <a:t>Telecommunications systems – telephone system, electronic mail</a:t>
            </a:r>
            <a:r>
              <a:rPr lang="zh-TW" altLang="en-US" sz="1600" b="1" dirty="0"/>
              <a:t> </a:t>
            </a:r>
            <a:r>
              <a:rPr lang="en-US" altLang="zh-TW" sz="1600" b="1" dirty="0"/>
              <a:t>system and cablevision </a:t>
            </a:r>
            <a:r>
              <a:rPr lang="en-US" altLang="zh-TW" sz="1600" b="1" dirty="0" err="1"/>
              <a:t>etc</a:t>
            </a:r>
            <a:r>
              <a:rPr lang="en-US" altLang="zh-TW" sz="1600" b="1" dirty="0"/>
              <a:t>, </a:t>
            </a:r>
          </a:p>
          <a:p>
            <a:pPr marL="0" indent="0">
              <a:buNone/>
            </a:pPr>
            <a:endParaRPr lang="en-US" altLang="zh-TW" sz="1600" b="1" dirty="0"/>
          </a:p>
          <a:p>
            <a:pPr>
              <a:buFont typeface="Wingdings" panose="05000000000000000000" pitchFamily="2" charset="2"/>
              <a:buChar char="Ø"/>
            </a:pPr>
            <a:r>
              <a:rPr lang="en-US" altLang="zh-TW" sz="1600" b="1" dirty="0"/>
              <a:t>Workplace automation – central data processing, facility management etc.</a:t>
            </a:r>
          </a:p>
          <a:p>
            <a:pPr marL="0" indent="0">
              <a:buNone/>
            </a:pPr>
            <a:endParaRPr lang="en-US" altLang="zh-TW" sz="1600" b="1" dirty="0"/>
          </a:p>
          <a:p>
            <a:pPr marL="0" indent="0">
              <a:buNone/>
            </a:pPr>
            <a:endParaRPr lang="zh-TW" altLang="en-US" sz="1600" dirty="0"/>
          </a:p>
        </p:txBody>
      </p:sp>
    </p:spTree>
    <p:extLst>
      <p:ext uri="{BB962C8B-B14F-4D97-AF65-F5344CB8AC3E}">
        <p14:creationId xmlns:p14="http://schemas.microsoft.com/office/powerpoint/2010/main" val="15352204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933CD9AE-7847-405D-B5D2-FB18818A5750}"/>
              </a:ext>
            </a:extLst>
          </p:cNvPr>
          <p:cNvSpPr>
            <a:spLocks noGrp="1"/>
          </p:cNvSpPr>
          <p:nvPr>
            <p:ph type="title"/>
          </p:nvPr>
        </p:nvSpPr>
        <p:spPr>
          <a:xfrm>
            <a:off x="0" y="0"/>
            <a:ext cx="12192000" cy="1325563"/>
          </a:xfrm>
        </p:spPr>
        <p:txBody>
          <a:bodyPr/>
          <a:lstStyle/>
          <a:p>
            <a:r>
              <a:rPr lang="en-US" altLang="zh-HK" b="1" dirty="0"/>
              <a:t>Introduction </a:t>
            </a:r>
            <a:endParaRPr lang="zh-TW" altLang="en-US" dirty="0"/>
          </a:p>
        </p:txBody>
      </p:sp>
      <p:sp>
        <p:nvSpPr>
          <p:cNvPr id="3" name="內容版面配置區 2">
            <a:extLst>
              <a:ext uri="{FF2B5EF4-FFF2-40B4-BE49-F238E27FC236}">
                <a16:creationId xmlns:a16="http://schemas.microsoft.com/office/drawing/2014/main" id="{1469F6E4-2D4E-4D9A-9D56-0C59F624ACA7}"/>
              </a:ext>
            </a:extLst>
          </p:cNvPr>
          <p:cNvSpPr>
            <a:spLocks noGrp="1"/>
          </p:cNvSpPr>
          <p:nvPr>
            <p:ph idx="1"/>
          </p:nvPr>
        </p:nvSpPr>
        <p:spPr>
          <a:xfrm>
            <a:off x="0" y="1086635"/>
            <a:ext cx="12192000" cy="5532437"/>
          </a:xfrm>
        </p:spPr>
        <p:txBody>
          <a:bodyPr>
            <a:noAutofit/>
          </a:bodyPr>
          <a:lstStyle/>
          <a:p>
            <a:pPr marL="0" indent="0">
              <a:buNone/>
            </a:pPr>
            <a:r>
              <a:rPr lang="en-US" altLang="zh-TW" sz="1600" b="1" dirty="0"/>
              <a:t>The following diagram outlines the features that modern CCMS addresses</a:t>
            </a:r>
            <a:r>
              <a:rPr lang="zh-TW" altLang="en-US" sz="1600" b="1" dirty="0"/>
              <a:t> </a:t>
            </a:r>
            <a:r>
              <a:rPr lang="en-US" altLang="zh-TW" sz="1600" b="1" dirty="0"/>
              <a:t>:</a:t>
            </a:r>
          </a:p>
          <a:p>
            <a:pPr marL="0" indent="0">
              <a:buNone/>
            </a:pPr>
            <a:r>
              <a:rPr lang="en-US" altLang="zh-TW" sz="1600" b="1" dirty="0"/>
              <a:t>Through the use of CCMS, the building under controlled can be monitored and operated 24 hours a day, 7 days a week. Compared with traditional facility management set up, CCMS provides a systematic tool for building manager to operate the building.</a:t>
            </a:r>
          </a:p>
          <a:p>
            <a:pPr marL="0" indent="0">
              <a:buNone/>
            </a:pPr>
            <a:r>
              <a:rPr lang="en-US" altLang="zh-TW" sz="1600" b="1" dirty="0"/>
              <a:t>Routine operations can be</a:t>
            </a:r>
            <a:r>
              <a:rPr lang="zh-TW" altLang="en-US" sz="1600" b="1" dirty="0"/>
              <a:t> </a:t>
            </a:r>
            <a:r>
              <a:rPr lang="en-US" altLang="zh-TW" sz="1600" b="1" dirty="0"/>
              <a:t>programmed and operated automatically everyday.</a:t>
            </a:r>
            <a:r>
              <a:rPr lang="zh-TW" altLang="en-US" sz="1600" b="1" dirty="0"/>
              <a:t> </a:t>
            </a:r>
            <a:r>
              <a:rPr lang="en-US" altLang="zh-TW" sz="1600" b="1" dirty="0"/>
              <a:t>Through the use of CCMS, the building under controlled can be monitored and operated 24 hours a day, 7 days a week. Compared with traditional facility management set up, CCMS provides a systematic tool for building manager to operate the building. Routine operations can be programmed and operated automatically everyday.</a:t>
            </a:r>
            <a:endParaRPr lang="zh-TW" altLang="en-US" sz="1600" b="1" dirty="0"/>
          </a:p>
        </p:txBody>
      </p:sp>
      <p:pic>
        <p:nvPicPr>
          <p:cNvPr id="4" name="圖片 3">
            <a:extLst>
              <a:ext uri="{FF2B5EF4-FFF2-40B4-BE49-F238E27FC236}">
                <a16:creationId xmlns:a16="http://schemas.microsoft.com/office/drawing/2014/main" id="{8F7DD5CC-B939-46F7-AECD-90DFBF909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171" y="3300978"/>
            <a:ext cx="4354286" cy="3557022"/>
          </a:xfrm>
          <a:prstGeom prst="rect">
            <a:avLst/>
          </a:prstGeom>
        </p:spPr>
      </p:pic>
    </p:spTree>
    <p:extLst>
      <p:ext uri="{BB962C8B-B14F-4D97-AF65-F5344CB8AC3E}">
        <p14:creationId xmlns:p14="http://schemas.microsoft.com/office/powerpoint/2010/main" val="74782300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933CD9AE-7847-405D-B5D2-FB18818A5750}"/>
              </a:ext>
            </a:extLst>
          </p:cNvPr>
          <p:cNvSpPr>
            <a:spLocks noGrp="1"/>
          </p:cNvSpPr>
          <p:nvPr>
            <p:ph type="title"/>
          </p:nvPr>
        </p:nvSpPr>
        <p:spPr>
          <a:xfrm>
            <a:off x="0" y="0"/>
            <a:ext cx="12192000" cy="1325563"/>
          </a:xfrm>
        </p:spPr>
        <p:txBody>
          <a:bodyPr/>
          <a:lstStyle/>
          <a:p>
            <a:r>
              <a:rPr lang="en-US" altLang="zh-TW" b="1" dirty="0"/>
              <a:t>S</a:t>
            </a:r>
            <a:r>
              <a:rPr lang="en-US" altLang="zh-HK" b="1" dirty="0"/>
              <a:t>ystem architecture of </a:t>
            </a:r>
            <a:r>
              <a:rPr lang="en-US" altLang="zh-TW" b="1" dirty="0"/>
              <a:t>CCMS</a:t>
            </a:r>
            <a:endParaRPr lang="zh-TW" altLang="en-US" b="1" dirty="0"/>
          </a:p>
        </p:txBody>
      </p:sp>
      <p:pic>
        <p:nvPicPr>
          <p:cNvPr id="7" name="內容版面配置區 6">
            <a:extLst>
              <a:ext uri="{FF2B5EF4-FFF2-40B4-BE49-F238E27FC236}">
                <a16:creationId xmlns:a16="http://schemas.microsoft.com/office/drawing/2014/main" id="{D128CA59-FFA8-4340-908C-088B0C6440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25563"/>
            <a:ext cx="10341429" cy="5173208"/>
          </a:xfrm>
        </p:spPr>
      </p:pic>
      <p:graphicFrame>
        <p:nvGraphicFramePr>
          <p:cNvPr id="2" name="物件 1">
            <a:hlinkClick r:id="" action="ppaction://ole?verb=0"/>
            <a:extLst>
              <a:ext uri="{FF2B5EF4-FFF2-40B4-BE49-F238E27FC236}">
                <a16:creationId xmlns:a16="http://schemas.microsoft.com/office/drawing/2014/main" id="{8DD58B3E-4DC0-4DF1-A0F1-8CB851C69F48}"/>
              </a:ext>
            </a:extLst>
          </p:cNvPr>
          <p:cNvGraphicFramePr>
            <a:graphicFrameLocks noChangeAspect="1"/>
          </p:cNvGraphicFramePr>
          <p:nvPr>
            <p:extLst>
              <p:ext uri="{D42A27DB-BD31-4B8C-83A1-F6EECF244321}">
                <p14:modId xmlns:p14="http://schemas.microsoft.com/office/powerpoint/2010/main" val="1927492750"/>
              </p:ext>
            </p:extLst>
          </p:nvPr>
        </p:nvGraphicFramePr>
        <p:xfrm>
          <a:off x="10602686" y="5372781"/>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bat.Document.DC">
                  <p:embed/>
                </p:oleObj>
              </mc:Choice>
              <mc:Fallback>
                <p:oleObj name="Acrobat Document" showAsIcon="1" r:id="rId3" imgW="914400" imgH="771480" progId="Acrobat.Document.DC">
                  <p:embed/>
                  <p:pic>
                    <p:nvPicPr>
                      <p:cNvPr id="0" name=""/>
                      <p:cNvPicPr/>
                      <p:nvPr/>
                    </p:nvPicPr>
                    <p:blipFill>
                      <a:blip r:embed="rId4"/>
                      <a:stretch>
                        <a:fillRect/>
                      </a:stretch>
                    </p:blipFill>
                    <p:spPr>
                      <a:xfrm>
                        <a:off x="10602686" y="5372781"/>
                        <a:ext cx="914400" cy="771525"/>
                      </a:xfrm>
                      <a:prstGeom prst="rect">
                        <a:avLst/>
                      </a:prstGeom>
                    </p:spPr>
                  </p:pic>
                </p:oleObj>
              </mc:Fallback>
            </mc:AlternateContent>
          </a:graphicData>
        </a:graphic>
      </p:graphicFrame>
      <p:graphicFrame>
        <p:nvGraphicFramePr>
          <p:cNvPr id="4" name="物件 3">
            <a:hlinkClick r:id="" action="ppaction://ole?verb=0"/>
            <a:extLst>
              <a:ext uri="{FF2B5EF4-FFF2-40B4-BE49-F238E27FC236}">
                <a16:creationId xmlns:a16="http://schemas.microsoft.com/office/drawing/2014/main" id="{4F9FB1B7-320E-4758-BCD9-E068363FAB4D}"/>
              </a:ext>
            </a:extLst>
          </p:cNvPr>
          <p:cNvGraphicFramePr>
            <a:graphicFrameLocks noChangeAspect="1"/>
          </p:cNvGraphicFramePr>
          <p:nvPr>
            <p:extLst>
              <p:ext uri="{D42A27DB-BD31-4B8C-83A1-F6EECF244321}">
                <p14:modId xmlns:p14="http://schemas.microsoft.com/office/powerpoint/2010/main" val="4062007579"/>
              </p:ext>
            </p:extLst>
          </p:nvPr>
        </p:nvGraphicFramePr>
        <p:xfrm>
          <a:off x="10602686" y="4380593"/>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5" imgW="914400" imgH="771480" progId="Acrobat.Document.DC">
                  <p:embed/>
                </p:oleObj>
              </mc:Choice>
              <mc:Fallback>
                <p:oleObj name="Acrobat Document" showAsIcon="1" r:id="rId5" imgW="914400" imgH="771480" progId="Acrobat.Document.DC">
                  <p:embed/>
                  <p:pic>
                    <p:nvPicPr>
                      <p:cNvPr id="0" name=""/>
                      <p:cNvPicPr/>
                      <p:nvPr/>
                    </p:nvPicPr>
                    <p:blipFill>
                      <a:blip r:embed="rId6"/>
                      <a:stretch>
                        <a:fillRect/>
                      </a:stretch>
                    </p:blipFill>
                    <p:spPr>
                      <a:xfrm>
                        <a:off x="10602686" y="438059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57175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TW" b="1" dirty="0"/>
              <a:t>Network Protocols</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375794"/>
            <a:ext cx="12192000" cy="5482206"/>
          </a:xfrm>
        </p:spPr>
        <p:txBody>
          <a:bodyPr>
            <a:normAutofit/>
          </a:bodyPr>
          <a:lstStyle/>
          <a:p>
            <a:pPr>
              <a:buFont typeface="Wingdings" panose="05000000000000000000" pitchFamily="2" charset="2"/>
              <a:buChar char="Ø"/>
            </a:pPr>
            <a:r>
              <a:rPr lang="pt-BR" altLang="zh-HK" sz="2800" b="1" dirty="0"/>
              <a:t> TCP/IP – Transfer control protocols/Internet protocol</a:t>
            </a:r>
          </a:p>
          <a:p>
            <a:pPr>
              <a:buFont typeface="Wingdings" panose="05000000000000000000" pitchFamily="2" charset="2"/>
              <a:buChar char="Ø"/>
            </a:pPr>
            <a:endParaRPr lang="en-US" altLang="zh-HK" sz="2800" b="1" dirty="0"/>
          </a:p>
          <a:p>
            <a:pPr>
              <a:buFont typeface="Wingdings" panose="05000000000000000000" pitchFamily="2" charset="2"/>
              <a:buChar char="Ø"/>
            </a:pPr>
            <a:r>
              <a:rPr lang="en-US" altLang="zh-HK" sz="2800" b="1" dirty="0"/>
              <a:t> BACnet – Building automation controller network</a:t>
            </a:r>
          </a:p>
          <a:p>
            <a:pPr>
              <a:buFont typeface="Wingdings" panose="05000000000000000000" pitchFamily="2" charset="2"/>
              <a:buChar char="Ø"/>
            </a:pPr>
            <a:endParaRPr lang="en-US" altLang="zh-HK" sz="2800" b="1" dirty="0"/>
          </a:p>
          <a:p>
            <a:pPr>
              <a:buFont typeface="Wingdings" panose="05000000000000000000" pitchFamily="2" charset="2"/>
              <a:buChar char="Ø"/>
            </a:pPr>
            <a:r>
              <a:rPr lang="en-US" altLang="zh-HK" sz="2800" b="1" dirty="0"/>
              <a:t> Modbus</a:t>
            </a:r>
          </a:p>
          <a:p>
            <a:pPr>
              <a:buFont typeface="Wingdings" panose="05000000000000000000" pitchFamily="2" charset="2"/>
              <a:buChar char="Ø"/>
            </a:pPr>
            <a:endParaRPr lang="en-US" altLang="zh-HK" sz="2800" b="1" dirty="0"/>
          </a:p>
          <a:p>
            <a:pPr>
              <a:buFont typeface="Wingdings" panose="05000000000000000000" pitchFamily="2" charset="2"/>
              <a:buChar char="Ø"/>
            </a:pPr>
            <a:r>
              <a:rPr lang="en-US" altLang="zh-HK" sz="2800" b="1" dirty="0"/>
              <a:t> </a:t>
            </a:r>
            <a:r>
              <a:rPr lang="en-US" altLang="zh-HK" sz="2800" b="1" dirty="0" err="1"/>
              <a:t>LonWorks</a:t>
            </a:r>
            <a:endParaRPr lang="en-US" altLang="zh-HK" sz="2800" b="1" dirty="0"/>
          </a:p>
          <a:p>
            <a:pPr>
              <a:buFont typeface="Wingdings" panose="05000000000000000000" pitchFamily="2" charset="2"/>
              <a:buChar char="Ø"/>
            </a:pPr>
            <a:endParaRPr lang="en-US" altLang="zh-HK" sz="2800" b="1" dirty="0"/>
          </a:p>
          <a:p>
            <a:pPr>
              <a:buFont typeface="Wingdings" panose="05000000000000000000" pitchFamily="2" charset="2"/>
              <a:buChar char="Ø"/>
            </a:pPr>
            <a:r>
              <a:rPr lang="en-US" altLang="zh-HK" sz="2800" b="1" dirty="0"/>
              <a:t> Numerous protocols available</a:t>
            </a:r>
            <a:endParaRPr lang="zh-TW" altLang="en-US" sz="2800" b="1" dirty="0"/>
          </a:p>
        </p:txBody>
      </p:sp>
    </p:spTree>
    <p:extLst>
      <p:ext uri="{BB962C8B-B14F-4D97-AF65-F5344CB8AC3E}">
        <p14:creationId xmlns:p14="http://schemas.microsoft.com/office/powerpoint/2010/main" val="4249306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TW" b="1" dirty="0"/>
              <a:t>Network Protocols</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227592"/>
            <a:ext cx="12192000" cy="5482206"/>
          </a:xfrm>
        </p:spPr>
        <p:txBody>
          <a:bodyPr>
            <a:normAutofit lnSpcReduction="10000"/>
          </a:bodyPr>
          <a:lstStyle/>
          <a:p>
            <a:pPr marL="0" indent="0">
              <a:buNone/>
            </a:pPr>
            <a:r>
              <a:rPr lang="en-US" altLang="zh-TW" b="1" dirty="0"/>
              <a:t>BACnet</a:t>
            </a:r>
          </a:p>
          <a:p>
            <a:pPr marL="0" indent="0">
              <a:buNone/>
            </a:pPr>
            <a:endParaRPr lang="en-US" altLang="zh-TW" dirty="0"/>
          </a:p>
          <a:p>
            <a:pPr marL="0" indent="0">
              <a:buNone/>
            </a:pPr>
            <a:r>
              <a:rPr lang="en-US" altLang="zh-TW" dirty="0"/>
              <a:t>Created and driven by ASHRAE, BACnet (Building Automation Communications Network) is the most widely used communications protocol in the industry. The two main types of BACnet implementations are </a:t>
            </a:r>
            <a:r>
              <a:rPr lang="en-US" altLang="zh-TW" b="1" dirty="0">
                <a:solidFill>
                  <a:srgbClr val="FF0000"/>
                </a:solidFill>
              </a:rPr>
              <a:t>BACnet MS/TP </a:t>
            </a:r>
            <a:r>
              <a:rPr lang="en-US" altLang="zh-TW" dirty="0"/>
              <a:t>and </a:t>
            </a:r>
            <a:r>
              <a:rPr lang="en-US" altLang="zh-TW" b="1" dirty="0">
                <a:solidFill>
                  <a:srgbClr val="FF0000"/>
                </a:solidFill>
              </a:rPr>
              <a:t>BACnet/IP</a:t>
            </a:r>
            <a:r>
              <a:rPr lang="en-US" altLang="zh-TW" dirty="0"/>
              <a:t>.</a:t>
            </a:r>
          </a:p>
          <a:p>
            <a:pPr marL="0" indent="0">
              <a:buNone/>
            </a:pPr>
            <a:endParaRPr lang="en-US" altLang="zh-TW" dirty="0"/>
          </a:p>
          <a:p>
            <a:pPr marL="0" indent="0">
              <a:buNone/>
            </a:pPr>
            <a:r>
              <a:rPr lang="en-US" altLang="zh-TW" b="1" dirty="0"/>
              <a:t>BACnet MS/TP (Master-Slave/Token Passing)</a:t>
            </a:r>
            <a:r>
              <a:rPr lang="en-US" altLang="zh-TW" dirty="0"/>
              <a:t> : an older implementation in which system integrators run </a:t>
            </a:r>
            <a:r>
              <a:rPr lang="en-US" altLang="zh-TW" b="1" dirty="0">
                <a:solidFill>
                  <a:srgbClr val="FF0000"/>
                </a:solidFill>
              </a:rPr>
              <a:t>twisted pairs (RS-485 standard) </a:t>
            </a:r>
            <a:r>
              <a:rPr lang="en-US" altLang="zh-TW" dirty="0"/>
              <a:t>through the building as a separate network. BACnet MS/TP communicates at a low baud rate and cannot handle default settings or changes to the physical network configuration. It must be installed with specific terminating and biasing resistors. Despite its slow speed and limited fault tolerance compared to other communication protocols and implementations, BACnet MS/TP is probably the most common application today.</a:t>
            </a:r>
          </a:p>
          <a:p>
            <a:pPr marL="0" indent="0">
              <a:buNone/>
            </a:pPr>
            <a:endParaRPr lang="en-US" altLang="zh-TW" dirty="0"/>
          </a:p>
          <a:p>
            <a:pPr marL="0" indent="0">
              <a:buNone/>
            </a:pPr>
            <a:r>
              <a:rPr lang="en-US" altLang="zh-TW" b="1" dirty="0"/>
              <a:t>BACnet/IP : </a:t>
            </a:r>
            <a:r>
              <a:rPr lang="en-US" altLang="zh-TW" dirty="0"/>
              <a:t>an emerging implementation based on </a:t>
            </a:r>
            <a:r>
              <a:rPr lang="en-US" altLang="zh-TW" b="1" dirty="0">
                <a:solidFill>
                  <a:srgbClr val="FF0000"/>
                </a:solidFill>
              </a:rPr>
              <a:t>Internet Protocol (IP)</a:t>
            </a:r>
            <a:r>
              <a:rPr lang="en-US" altLang="zh-TW" dirty="0"/>
              <a:t>, which means it can communicate over an </a:t>
            </a:r>
            <a:r>
              <a:rPr lang="en-US" altLang="zh-TW" b="1" dirty="0">
                <a:solidFill>
                  <a:srgbClr val="FF0000"/>
                </a:solidFill>
              </a:rPr>
              <a:t>Ethernet cable </a:t>
            </a:r>
            <a:r>
              <a:rPr lang="en-US" altLang="zh-TW" dirty="0"/>
              <a:t>or an </a:t>
            </a:r>
            <a:r>
              <a:rPr lang="en-US" altLang="zh-TW" b="1" dirty="0">
                <a:solidFill>
                  <a:srgbClr val="FF0000"/>
                </a:solidFill>
              </a:rPr>
              <a:t>IP network</a:t>
            </a:r>
            <a:r>
              <a:rPr lang="en-US" altLang="zh-TW" dirty="0"/>
              <a:t>. Instead of running standard MS/TP RS-485 twisted pairs, system integrators can plug in a BACnet/IP controller or device just like a computer. These devices have a network jack that accepts an Ethernet cable. The system integrator or IT/OT professional then sets up a network and it works.</a:t>
            </a:r>
            <a:endParaRPr lang="zh-TW" altLang="en-US" dirty="0"/>
          </a:p>
        </p:txBody>
      </p:sp>
    </p:spTree>
    <p:extLst>
      <p:ext uri="{BB962C8B-B14F-4D97-AF65-F5344CB8AC3E}">
        <p14:creationId xmlns:p14="http://schemas.microsoft.com/office/powerpoint/2010/main" val="1091590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TW" b="1" dirty="0"/>
              <a:t>Network Protocols</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312183"/>
            <a:ext cx="12192000" cy="5482206"/>
          </a:xfrm>
        </p:spPr>
        <p:txBody>
          <a:bodyPr>
            <a:noAutofit/>
          </a:bodyPr>
          <a:lstStyle/>
          <a:p>
            <a:pPr marL="0" indent="0">
              <a:buNone/>
            </a:pPr>
            <a:r>
              <a:rPr lang="en-US" altLang="zh-TW" sz="2400" b="1" dirty="0"/>
              <a:t>Modbus</a:t>
            </a:r>
          </a:p>
          <a:p>
            <a:pPr marL="0" indent="0">
              <a:buNone/>
            </a:pPr>
            <a:endParaRPr lang="en-US" altLang="zh-TW" dirty="0"/>
          </a:p>
          <a:p>
            <a:pPr marL="0" indent="0">
              <a:buNone/>
            </a:pPr>
            <a:r>
              <a:rPr lang="en-US" altLang="zh-TW" dirty="0"/>
              <a:t>Modbus is widely used in industrial environments such as electrical switchgear. Factories use Modbus for </a:t>
            </a:r>
            <a:r>
              <a:rPr lang="en-US" altLang="zh-TW" b="1" dirty="0">
                <a:solidFill>
                  <a:srgbClr val="FF0000"/>
                </a:solidFill>
              </a:rPr>
              <a:t>programmable logic controllers (PLCs) </a:t>
            </a:r>
            <a:r>
              <a:rPr lang="en-US" altLang="zh-TW" dirty="0"/>
              <a:t>and data centers use it for power distribution units (PDUs). Modbus is also popular in Europe and Asia Pacific.</a:t>
            </a:r>
          </a:p>
          <a:p>
            <a:pPr marL="0" indent="0">
              <a:lnSpc>
                <a:spcPct val="50000"/>
              </a:lnSpc>
              <a:buNone/>
            </a:pPr>
            <a:endParaRPr lang="en-US" altLang="zh-TW" dirty="0"/>
          </a:p>
          <a:p>
            <a:pPr marL="0" indent="0">
              <a:buNone/>
            </a:pPr>
            <a:r>
              <a:rPr lang="en-US" altLang="zh-TW" dirty="0"/>
              <a:t>Like BACnet, Modbus offers different implementations. Remote Terminal Unit (RTU) uses a twisted pair serial bus, while Transmission Control Protocol (TCP) is implemented using Ethernet compatibility.</a:t>
            </a:r>
          </a:p>
          <a:p>
            <a:pPr marL="0" indent="0">
              <a:lnSpc>
                <a:spcPct val="50000"/>
              </a:lnSpc>
              <a:buNone/>
            </a:pPr>
            <a:endParaRPr lang="en-US" altLang="zh-TW" dirty="0"/>
          </a:p>
          <a:p>
            <a:pPr marL="0" indent="0">
              <a:buNone/>
            </a:pPr>
            <a:r>
              <a:rPr lang="en-US" altLang="zh-TW" dirty="0"/>
              <a:t>Unlike BACnet, </a:t>
            </a:r>
            <a:r>
              <a:rPr lang="en-US" altLang="zh-TW" b="1" dirty="0">
                <a:solidFill>
                  <a:srgbClr val="FF0000"/>
                </a:solidFill>
              </a:rPr>
              <a:t>Modbus does not provide network discoverability</a:t>
            </a:r>
            <a:r>
              <a:rPr lang="en-US" altLang="zh-TW" dirty="0"/>
              <a:t>. The integrator needs a Modbus register (essentially a blueprint or road map of the communication points in the building) as well as data point address numbers. The integrator manually enters these address numbers and then configures each address number to read the correct value. While it requires more upfront work to set up than BACnet, Modbus works very well once you're up and running.</a:t>
            </a:r>
          </a:p>
        </p:txBody>
      </p:sp>
    </p:spTree>
    <p:extLst>
      <p:ext uri="{BB962C8B-B14F-4D97-AF65-F5344CB8AC3E}">
        <p14:creationId xmlns:p14="http://schemas.microsoft.com/office/powerpoint/2010/main" val="613941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A904-0CC1-4880-B889-4F9CDE747F28}"/>
              </a:ext>
            </a:extLst>
          </p:cNvPr>
          <p:cNvSpPr>
            <a:spLocks noGrp="1"/>
          </p:cNvSpPr>
          <p:nvPr>
            <p:ph type="title"/>
          </p:nvPr>
        </p:nvSpPr>
        <p:spPr>
          <a:xfrm>
            <a:off x="0" y="0"/>
            <a:ext cx="12192000" cy="1325563"/>
          </a:xfrm>
        </p:spPr>
        <p:txBody>
          <a:bodyPr/>
          <a:lstStyle/>
          <a:p>
            <a:r>
              <a:rPr lang="en-US" altLang="zh-TW" b="1" dirty="0"/>
              <a:t>Network Protocols</a:t>
            </a:r>
            <a:endParaRPr lang="zh-TW" altLang="en-US" b="1" dirty="0"/>
          </a:p>
        </p:txBody>
      </p:sp>
      <p:sp>
        <p:nvSpPr>
          <p:cNvPr id="3" name="內容版面配置區 2">
            <a:extLst>
              <a:ext uri="{FF2B5EF4-FFF2-40B4-BE49-F238E27FC236}">
                <a16:creationId xmlns:a16="http://schemas.microsoft.com/office/drawing/2014/main" id="{F903CED6-CE4F-40C1-A4C0-4B82227BCC2B}"/>
              </a:ext>
            </a:extLst>
          </p:cNvPr>
          <p:cNvSpPr>
            <a:spLocks noGrp="1"/>
          </p:cNvSpPr>
          <p:nvPr>
            <p:ph idx="1"/>
          </p:nvPr>
        </p:nvSpPr>
        <p:spPr>
          <a:xfrm>
            <a:off x="0" y="1266937"/>
            <a:ext cx="12192000" cy="5482206"/>
          </a:xfrm>
        </p:spPr>
        <p:txBody>
          <a:bodyPr>
            <a:noAutofit/>
          </a:bodyPr>
          <a:lstStyle/>
          <a:p>
            <a:pPr marL="0" indent="0">
              <a:buNone/>
            </a:pPr>
            <a:r>
              <a:rPr lang="en-US" altLang="zh-TW" sz="2400" b="1" dirty="0"/>
              <a:t>BACnet &amp; Modbus Communication</a:t>
            </a:r>
          </a:p>
          <a:p>
            <a:pPr marL="0" indent="0" algn="ctr">
              <a:buNone/>
            </a:pPr>
            <a:endParaRPr lang="en-US" altLang="zh-TW" dirty="0"/>
          </a:p>
          <a:p>
            <a:pPr marL="0" indent="0" algn="ctr">
              <a:buNone/>
            </a:pPr>
            <a:r>
              <a:rPr lang="en-US" altLang="zh-TW" dirty="0"/>
              <a:t>BACnet to Modbus gateway</a:t>
            </a:r>
          </a:p>
          <a:p>
            <a:pPr marL="0" indent="0">
              <a:buNone/>
            </a:pPr>
            <a:endParaRPr lang="en-US" altLang="zh-TW" sz="2400" dirty="0"/>
          </a:p>
        </p:txBody>
      </p:sp>
      <p:pic>
        <p:nvPicPr>
          <p:cNvPr id="4" name="圖片 3">
            <a:extLst>
              <a:ext uri="{FF2B5EF4-FFF2-40B4-BE49-F238E27FC236}">
                <a16:creationId xmlns:a16="http://schemas.microsoft.com/office/drawing/2014/main" id="{42365621-EB79-437E-ADD1-3DC2301762F2}"/>
              </a:ext>
            </a:extLst>
          </p:cNvPr>
          <p:cNvPicPr>
            <a:picLocks noChangeAspect="1"/>
          </p:cNvPicPr>
          <p:nvPr/>
        </p:nvPicPr>
        <p:blipFill>
          <a:blip r:embed="rId2"/>
          <a:stretch>
            <a:fillRect/>
          </a:stretch>
        </p:blipFill>
        <p:spPr>
          <a:xfrm>
            <a:off x="0" y="2592500"/>
            <a:ext cx="12192000" cy="4256314"/>
          </a:xfrm>
          <a:prstGeom prst="rect">
            <a:avLst/>
          </a:prstGeom>
        </p:spPr>
      </p:pic>
    </p:spTree>
    <p:extLst>
      <p:ext uri="{BB962C8B-B14F-4D97-AF65-F5344CB8AC3E}">
        <p14:creationId xmlns:p14="http://schemas.microsoft.com/office/powerpoint/2010/main" val="3367541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木刻字型</Template>
  <TotalTime>899</TotalTime>
  <Words>1112</Words>
  <Application>Microsoft Office PowerPoint</Application>
  <PresentationFormat>寬螢幕</PresentationFormat>
  <Paragraphs>80</Paragraphs>
  <Slides>14</Slides>
  <Notes>0</Notes>
  <HiddenSlides>0</HiddenSlides>
  <MMClips>0</MMClips>
  <ScaleCrop>false</ScaleCrop>
  <HeadingPairs>
    <vt:vector size="8" baseType="variant">
      <vt:variant>
        <vt:lpstr>使用字型</vt:lpstr>
      </vt:variant>
      <vt:variant>
        <vt:i4>3</vt:i4>
      </vt:variant>
      <vt:variant>
        <vt:lpstr>佈景主題</vt:lpstr>
      </vt:variant>
      <vt:variant>
        <vt:i4>1</vt:i4>
      </vt:variant>
      <vt:variant>
        <vt:lpstr>內嵌 OLE 伺服程式</vt:lpstr>
      </vt:variant>
      <vt:variant>
        <vt:i4>2</vt:i4>
      </vt:variant>
      <vt:variant>
        <vt:lpstr>投影片標題</vt:lpstr>
      </vt:variant>
      <vt:variant>
        <vt:i4>14</vt:i4>
      </vt:variant>
    </vt:vector>
  </HeadingPairs>
  <TitlesOfParts>
    <vt:vector size="20" baseType="lpstr">
      <vt:lpstr>Rockwell</vt:lpstr>
      <vt:lpstr>Rockwell Condensed</vt:lpstr>
      <vt:lpstr>Wingdings</vt:lpstr>
      <vt:lpstr>木刻字型</vt:lpstr>
      <vt:lpstr>Acrobat Document</vt:lpstr>
      <vt:lpstr>Adobe Acrobat Document</vt:lpstr>
      <vt:lpstr>Central Control and Monitoring System  ( CCMS )</vt:lpstr>
      <vt:lpstr>Introduction</vt:lpstr>
      <vt:lpstr>Introduction </vt:lpstr>
      <vt:lpstr>Introduction </vt:lpstr>
      <vt:lpstr>System architecture of CCMS</vt:lpstr>
      <vt:lpstr>Network Protocols</vt:lpstr>
      <vt:lpstr>Network Protocols</vt:lpstr>
      <vt:lpstr>Network Protocols</vt:lpstr>
      <vt:lpstr>Network Protocols</vt:lpstr>
      <vt:lpstr>CCMS Application : Chiller Plant</vt:lpstr>
      <vt:lpstr>CCMS Application : Chiller Plant</vt:lpstr>
      <vt:lpstr>CCMS supervision and O&amp;M work sharing</vt:lpstr>
      <vt:lpstr>CCMS supervision and O&amp;M work sharing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Mr WONG Chun Yu 王震宇</dc:creator>
  <cp:lastModifiedBy>VT1 Mun</cp:lastModifiedBy>
  <cp:revision>72</cp:revision>
  <dcterms:created xsi:type="dcterms:W3CDTF">2021-09-17T07:30:59Z</dcterms:created>
  <dcterms:modified xsi:type="dcterms:W3CDTF">2024-09-19T02:47:21Z</dcterms:modified>
</cp:coreProperties>
</file>