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256" r:id="rId5"/>
    <p:sldId id="317" r:id="rId6"/>
    <p:sldId id="318" r:id="rId7"/>
    <p:sldId id="319" r:id="rId8"/>
    <p:sldId id="277" r:id="rId9"/>
    <p:sldId id="284" r:id="rId10"/>
    <p:sldId id="287" r:id="rId11"/>
    <p:sldId id="288" r:id="rId12"/>
    <p:sldId id="306" r:id="rId13"/>
    <p:sldId id="307" r:id="rId14"/>
    <p:sldId id="279" r:id="rId15"/>
    <p:sldId id="289" r:id="rId16"/>
    <p:sldId id="281" r:id="rId17"/>
    <p:sldId id="322" r:id="rId18"/>
    <p:sldId id="320" r:id="rId19"/>
    <p:sldId id="321" r:id="rId20"/>
    <p:sldId id="286" r:id="rId21"/>
    <p:sldId id="280" r:id="rId22"/>
    <p:sldId id="285" r:id="rId23"/>
    <p:sldId id="292" r:id="rId24"/>
    <p:sldId id="293" r:id="rId25"/>
    <p:sldId id="294" r:id="rId26"/>
    <p:sldId id="295" r:id="rId27"/>
    <p:sldId id="291" r:id="rId28"/>
    <p:sldId id="297" r:id="rId29"/>
    <p:sldId id="299" r:id="rId30"/>
    <p:sldId id="298" r:id="rId31"/>
    <p:sldId id="300" r:id="rId32"/>
    <p:sldId id="302" r:id="rId33"/>
    <p:sldId id="301" r:id="rId34"/>
    <p:sldId id="283" r:id="rId35"/>
    <p:sldId id="282" r:id="rId36"/>
    <p:sldId id="304" r:id="rId37"/>
    <p:sldId id="305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6" r:id="rId46"/>
    <p:sldId id="315" r:id="rId47"/>
  </p:sldIdLst>
  <p:sldSz cx="12192000" cy="6858000"/>
  <p:notesSz cx="6858000" cy="9144000"/>
  <p:defaultTextStyle>
    <a:defPPr rtl="0"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3830" autoAdjust="0"/>
  </p:normalViewPr>
  <p:slideViewPr>
    <p:cSldViewPr snapToGrid="0">
      <p:cViewPr varScale="1">
        <p:scale>
          <a:sx n="115" d="100"/>
          <a:sy n="115" d="100"/>
        </p:scale>
        <p:origin x="37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090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n-US" altLang="zh-TW" sz="17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Integrated Intelligent Communication System (IICS)</a:t>
          </a:r>
        </a:p>
        <a:p>
          <a:pPr rtl="0">
            <a:lnSpc>
              <a:spcPct val="100000"/>
            </a:lnSpc>
            <a:defRPr cap="all"/>
          </a:pPr>
          <a:r>
            <a:rPr lang="zh-TW" altLang="zh-TW" sz="17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在囚人士綜合智能通訊系統</a:t>
          </a:r>
          <a:endParaRPr lang="en-US" altLang="zh-TW" sz="1700" noProof="0" dirty="0">
            <a:solidFill>
              <a:srgbClr val="00B0F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49225C73-1633-42F1-AB3B-7CB183E5F8B8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n-US" altLang="zh-TW" sz="17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Movement and Location Monitoring System (MLMS)</a:t>
          </a:r>
        </a:p>
        <a:p>
          <a:pPr rtl="0">
            <a:lnSpc>
              <a:spcPct val="100000"/>
            </a:lnSpc>
            <a:defRPr cap="all"/>
          </a:pPr>
          <a:r>
            <a:rPr lang="zh-TW" altLang="zh-TW" sz="17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移動及位置監測系統</a:t>
          </a:r>
          <a:endParaRPr lang="en-US" altLang="zh-TW" sz="1700" noProof="0" dirty="0">
            <a:solidFill>
              <a:srgbClr val="00B0F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1C383F32-22E8-4F62-A3E0-BDC3D5F48992}">
      <dgm:prSet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n-US" altLang="zh-TW" sz="17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Video Analytic Monitoring System (VAMS)</a:t>
          </a:r>
        </a:p>
        <a:p>
          <a:pPr rtl="0">
            <a:lnSpc>
              <a:spcPct val="100000"/>
            </a:lnSpc>
            <a:defRPr cap="all"/>
          </a:pPr>
          <a:r>
            <a:rPr lang="zh-TW" altLang="zh-TW" sz="17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影像分析及監察系統</a:t>
          </a:r>
          <a:endParaRPr lang="en-US" altLang="zh-TW" sz="1700" noProof="0" dirty="0">
            <a:solidFill>
              <a:srgbClr val="00B0F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zh-TW" altLang="en-US" noProof="0" dirty="0"/>
        </a:p>
      </dgm:t>
    </dgm:pt>
    <dgm:pt modelId="{50B3CE7C-E10B-4E23-BD93-03664997C932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DE9CE479-E4AE-4283-AEF1-10C1535B4324}" type="pres">
      <dgm:prSet presAssocID="{40FC4FFE-8987-4A26-B7F4-8A516F18ADAE}" presName="compNode" presStyleCnt="0"/>
      <dgm:spPr/>
    </dgm:pt>
    <dgm:pt modelId="{B59FCF02-CAD2-4D6F-9542-AD86711168CA}" type="pres">
      <dgm:prSet presAssocID="{40FC4FFE-8987-4A26-B7F4-8A516F18ADAE}" presName="iconBgRect" presStyleLbl="bgShp" presStyleIdx="0" presStyleCnt="3"/>
      <dgm:spPr>
        <a:solidFill>
          <a:schemeClr val="accent1"/>
        </a:solidFill>
      </dgm:spPr>
    </dgm:pt>
    <dgm:pt modelId="{7C175B98-93F4-4D7C-BB95-1514AB879CD5}" type="pres">
      <dgm:prSet presAssocID="{40FC4FFE-8987-4A26-B7F4-8A516F18ADAE}" presName="iconRect" presStyleLbl="node1" presStyleIdx="0" presStyleCnt="3"/>
      <dgm:spPr>
        <a:ln>
          <a:noFill/>
        </a:ln>
      </dgm:spPr>
    </dgm:pt>
    <dgm:pt modelId="{677A3090-5F01-43FD-9FA6-C0420AD80FD6}" type="pres">
      <dgm:prSet presAssocID="{40FC4FFE-8987-4A26-B7F4-8A516F18ADAE}" presName="spaceRect" presStyleCnt="0"/>
      <dgm:spPr/>
    </dgm:pt>
    <dgm:pt modelId="{127117FB-F8A7-4A20-A8A7-EC686DDC76D0}" type="pres">
      <dgm:prSet presAssocID="{40FC4FFE-8987-4A26-B7F4-8A516F18ADAE}" presName="textRect" presStyleLbl="revTx" presStyleIdx="0" presStyleCnt="3" custScaleY="108173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FD1EED9C-83D3-41AD-A09B-D3B36354168F}" type="pres">
      <dgm:prSet presAssocID="{5B62599A-5C9B-48E7-896E-EA782AC60C8B}" presName="sibTrans" presStyleCnt="0"/>
      <dgm:spPr/>
    </dgm:pt>
    <dgm:pt modelId="{C998AB0A-577D-44AA-A068-F634DDE7BD47}" type="pres">
      <dgm:prSet presAssocID="{49225C73-1633-42F1-AB3B-7CB183E5F8B8}" presName="compNode" presStyleCnt="0"/>
      <dgm:spPr/>
    </dgm:pt>
    <dgm:pt modelId="{BCD8CDD9-0C56-4401-ADB1-8B48DAB2C96F}" type="pres">
      <dgm:prSet presAssocID="{49225C73-1633-42F1-AB3B-7CB183E5F8B8}" presName="iconBgRect" presStyleLbl="bgShp" presStyleIdx="1" presStyleCnt="3" custLinFactNeighborX="-946"/>
      <dgm:spPr>
        <a:solidFill>
          <a:schemeClr val="accent1"/>
        </a:solidFill>
      </dgm:spPr>
    </dgm:pt>
    <dgm:pt modelId="{DB4CA7C4-FCA1-4127-B20A-2A5C031A3CF4}" type="pres">
      <dgm:prSet presAssocID="{49225C73-1633-42F1-AB3B-7CB183E5F8B8}" presName="iconRect" presStyleLbl="node1" presStyleIdx="1" presStyleCnt="3" custScaleX="127251" custScaleY="108280" custLinFactNeighborX="1634" custLinFactNeighborY="98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bar chart"/>
        </a:ext>
      </dgm:extLst>
    </dgm:pt>
    <dgm:pt modelId="{9B0C8FBF-0BDD-48A5-967E-F3FE71659F6A}" type="pres">
      <dgm:prSet presAssocID="{49225C73-1633-42F1-AB3B-7CB183E5F8B8}" presName="spaceRect" presStyleCnt="0"/>
      <dgm:spPr/>
    </dgm:pt>
    <dgm:pt modelId="{7E6FE37A-5DB0-4899-9FCB-0CE39BC185F8}" type="pres">
      <dgm:prSet presAssocID="{49225C73-1633-42F1-AB3B-7CB183E5F8B8}" presName="textRect" presStyleLbl="revTx" presStyleIdx="1" presStyleCnt="3" custScaleX="103819" custScaleY="113880" custLinFactNeighborX="-3750" custLinFactNeighborY="6626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  <dgm:pt modelId="{5A266296-0042-402F-92EF-D59AB148E92E}" type="pres">
      <dgm:prSet presAssocID="{9646853A-8964-4519-A5B1-0B7D18B2983D}" presName="sibTrans" presStyleCnt="0"/>
      <dgm:spPr/>
    </dgm:pt>
    <dgm:pt modelId="{ECFA770B-DE2C-4683-A038-58D0FE44BC27}" type="pres">
      <dgm:prSet presAssocID="{1C383F32-22E8-4F62-A3E0-BDC3D5F48992}" presName="compNode" presStyleCnt="0"/>
      <dgm:spPr/>
    </dgm:pt>
    <dgm:pt modelId="{FF93E135-77D6-48A0-8871-9BC93D705D06}" type="pres">
      <dgm:prSet presAssocID="{1C383F32-22E8-4F62-A3E0-BDC3D5F48992}" presName="iconBgRect" presStyleLbl="bgShp" presStyleIdx="2" presStyleCnt="3"/>
      <dgm:spPr>
        <a:solidFill>
          <a:schemeClr val="accent1"/>
        </a:solidFill>
      </dgm:spPr>
    </dgm:pt>
    <dgm:pt modelId="{39509775-983E-4110-B989-EE2CD6514BE0}" type="pres">
      <dgm:prSet presAssocID="{1C383F32-22E8-4F62-A3E0-BDC3D5F48992}" presName="iconRect" presStyleLbl="node1" presStyleIdx="2" presStyleCnt="3" custScaleX="126943" custScaleY="101468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93B43B2-705C-4AE5-8A77-D8DEEDA1B5CF}" type="pres">
      <dgm:prSet presAssocID="{1C383F32-22E8-4F62-A3E0-BDC3D5F48992}" presName="spaceRect" presStyleCnt="0"/>
      <dgm:spPr/>
    </dgm:pt>
    <dgm:pt modelId="{1AEDC777-00B3-41D7-9AE1-23D741E941C3}" type="pres">
      <dgm:prSet presAssocID="{1C383F32-22E8-4F62-A3E0-BDC3D5F48992}" presName="textRect" presStyleLbl="revTx" presStyleIdx="2" presStyleCnt="3" custScaleX="96978" custScaleY="114564" custLinFactNeighborX="-865" custLinFactNeighborY="1735">
        <dgm:presLayoutVars>
          <dgm:chMax val="1"/>
          <dgm:chPref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76D3A6A-6EA7-4483-BB12-0BD4A7D7AF9D}" type="presOf" srcId="{01A66772-F185-4D58-B8BB-E9370D7A7A2B}" destId="{50B3CE7C-E10B-4E23-BD93-03664997C932}" srcOrd="0" destOrd="0" presId="urn:microsoft.com/office/officeart/2018/5/layout/IconCircleLabelList"/>
    <dgm:cxn modelId="{7A710F69-5154-4855-ACF5-BC7C1BF85A80}" type="presOf" srcId="{49225C73-1633-42F1-AB3B-7CB183E5F8B8}" destId="{7E6FE37A-5DB0-4899-9FCB-0CE39BC185F8}" srcOrd="0" destOrd="0" presId="urn:microsoft.com/office/officeart/2018/5/layout/IconCircleLabelList"/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1496FC70-DB8B-48D4-98DE-DD2856E389EE}" type="presOf" srcId="{1C383F32-22E8-4F62-A3E0-BDC3D5F48992}" destId="{1AEDC777-00B3-41D7-9AE1-23D741E941C3}" srcOrd="0" destOrd="0" presId="urn:microsoft.com/office/officeart/2018/5/layout/IconCircle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355227E3-55E0-4343-BC8D-FC0EB1694F48}" type="presOf" srcId="{40FC4FFE-8987-4A26-B7F4-8A516F18ADAE}" destId="{127117FB-F8A7-4A20-A8A7-EC686DDC76D0}" srcOrd="0" destOrd="0" presId="urn:microsoft.com/office/officeart/2018/5/layout/IconCircleLabelList"/>
    <dgm:cxn modelId="{555498CB-3ED1-404E-A25F-EB243EFC5FB1}" type="presParOf" srcId="{50B3CE7C-E10B-4E23-BD93-03664997C932}" destId="{DE9CE479-E4AE-4283-AEF1-10C1535B4324}" srcOrd="0" destOrd="0" presId="urn:microsoft.com/office/officeart/2018/5/layout/IconCircleLabelList"/>
    <dgm:cxn modelId="{11F12D49-CD08-4D50-BD13-3ECBC3A476A4}" type="presParOf" srcId="{DE9CE479-E4AE-4283-AEF1-10C1535B4324}" destId="{B59FCF02-CAD2-4D6F-9542-AD86711168CA}" srcOrd="0" destOrd="0" presId="urn:microsoft.com/office/officeart/2018/5/layout/IconCircleLabelList"/>
    <dgm:cxn modelId="{F443A659-540B-487B-97F9-49219CF60D6B}" type="presParOf" srcId="{DE9CE479-E4AE-4283-AEF1-10C1535B4324}" destId="{7C175B98-93F4-4D7C-BB95-1514AB879CD5}" srcOrd="1" destOrd="0" presId="urn:microsoft.com/office/officeart/2018/5/layout/IconCircleLabelList"/>
    <dgm:cxn modelId="{A503D7AB-7D64-4163-93B5-1CEEDAE81823}" type="presParOf" srcId="{DE9CE479-E4AE-4283-AEF1-10C1535B4324}" destId="{677A3090-5F01-43FD-9FA6-C0420AD80FD6}" srcOrd="2" destOrd="0" presId="urn:microsoft.com/office/officeart/2018/5/layout/IconCircleLabelList"/>
    <dgm:cxn modelId="{780188ED-7DCE-45BB-B6AF-91BE48969612}" type="presParOf" srcId="{DE9CE479-E4AE-4283-AEF1-10C1535B4324}" destId="{127117FB-F8A7-4A20-A8A7-EC686DDC76D0}" srcOrd="3" destOrd="0" presId="urn:microsoft.com/office/officeart/2018/5/layout/IconCircleLabelList"/>
    <dgm:cxn modelId="{155719F8-A89B-4E96-BC49-C48BC717F480}" type="presParOf" srcId="{50B3CE7C-E10B-4E23-BD93-03664997C932}" destId="{FD1EED9C-83D3-41AD-A09B-D3B36354168F}" srcOrd="1" destOrd="0" presId="urn:microsoft.com/office/officeart/2018/5/layout/IconCircleLabelList"/>
    <dgm:cxn modelId="{2772E199-56B0-4310-A55E-67D00CA3E59E}" type="presParOf" srcId="{50B3CE7C-E10B-4E23-BD93-03664997C932}" destId="{C998AB0A-577D-44AA-A068-F634DDE7BD47}" srcOrd="2" destOrd="0" presId="urn:microsoft.com/office/officeart/2018/5/layout/IconCircleLabelList"/>
    <dgm:cxn modelId="{4E351D18-D97F-4B92-A608-2E9600B91C28}" type="presParOf" srcId="{C998AB0A-577D-44AA-A068-F634DDE7BD47}" destId="{BCD8CDD9-0C56-4401-ADB1-8B48DAB2C96F}" srcOrd="0" destOrd="0" presId="urn:microsoft.com/office/officeart/2018/5/layout/IconCircleLabelList"/>
    <dgm:cxn modelId="{B3DC724C-4569-4E9D-BD5A-49E4CD991FD0}" type="presParOf" srcId="{C998AB0A-577D-44AA-A068-F634DDE7BD47}" destId="{DB4CA7C4-FCA1-4127-B20A-2A5C031A3CF4}" srcOrd="1" destOrd="0" presId="urn:microsoft.com/office/officeart/2018/5/layout/IconCircleLabelList"/>
    <dgm:cxn modelId="{AD1AB552-CCE0-4911-BB9E-5D4A60B21F4F}" type="presParOf" srcId="{C998AB0A-577D-44AA-A068-F634DDE7BD47}" destId="{9B0C8FBF-0BDD-48A5-967E-F3FE71659F6A}" srcOrd="2" destOrd="0" presId="urn:microsoft.com/office/officeart/2018/5/layout/IconCircleLabelList"/>
    <dgm:cxn modelId="{8558F796-2D01-40FE-A21A-7530EEBC3BC3}" type="presParOf" srcId="{C998AB0A-577D-44AA-A068-F634DDE7BD47}" destId="{7E6FE37A-5DB0-4899-9FCB-0CE39BC185F8}" srcOrd="3" destOrd="0" presId="urn:microsoft.com/office/officeart/2018/5/layout/IconCircleLabelList"/>
    <dgm:cxn modelId="{1532E2BE-82E9-40A4-A6F7-40B60FC879AE}" type="presParOf" srcId="{50B3CE7C-E10B-4E23-BD93-03664997C932}" destId="{5A266296-0042-402F-92EF-D59AB148E92E}" srcOrd="3" destOrd="0" presId="urn:microsoft.com/office/officeart/2018/5/layout/IconCircleLabelList"/>
    <dgm:cxn modelId="{3A7F4DB9-1469-4F58-B633-24B7EEE084D1}" type="presParOf" srcId="{50B3CE7C-E10B-4E23-BD93-03664997C932}" destId="{ECFA770B-DE2C-4683-A038-58D0FE44BC27}" srcOrd="4" destOrd="0" presId="urn:microsoft.com/office/officeart/2018/5/layout/IconCircleLabelList"/>
    <dgm:cxn modelId="{91311827-CDAC-4BA8-B4A3-117AFD1CEE2D}" type="presParOf" srcId="{ECFA770B-DE2C-4683-A038-58D0FE44BC27}" destId="{FF93E135-77D6-48A0-8871-9BC93D705D06}" srcOrd="0" destOrd="0" presId="urn:microsoft.com/office/officeart/2018/5/layout/IconCircleLabelList"/>
    <dgm:cxn modelId="{83B7CA40-11B7-4507-8422-A40F02D469B2}" type="presParOf" srcId="{ECFA770B-DE2C-4683-A038-58D0FE44BC27}" destId="{39509775-983E-4110-B989-EE2CD6514BE0}" srcOrd="1" destOrd="0" presId="urn:microsoft.com/office/officeart/2018/5/layout/IconCircleLabelList"/>
    <dgm:cxn modelId="{A44BB251-01EB-4DEF-A28C-6D495183E4DC}" type="presParOf" srcId="{ECFA770B-DE2C-4683-A038-58D0FE44BC27}" destId="{493B43B2-705C-4AE5-8A77-D8DEEDA1B5CF}" srcOrd="2" destOrd="0" presId="urn:microsoft.com/office/officeart/2018/5/layout/IconCircleLabelList"/>
    <dgm:cxn modelId="{1EFA52DF-3C80-4DAA-BED6-AFE2F81796B2}" type="presParOf" srcId="{ECFA770B-DE2C-4683-A038-58D0FE44BC27}" destId="{1AEDC777-00B3-41D7-9AE1-23D741E941C3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9FCF02-CAD2-4D6F-9542-AD86711168CA}">
      <dsp:nvSpPr>
        <dsp:cNvPr id="0" name=""/>
        <dsp:cNvSpPr/>
      </dsp:nvSpPr>
      <dsp:spPr>
        <a:xfrm>
          <a:off x="811324" y="31195"/>
          <a:ext cx="1784250" cy="1784250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175B98-93F4-4D7C-BB95-1514AB879CD5}">
      <dsp:nvSpPr>
        <dsp:cNvPr id="0" name=""/>
        <dsp:cNvSpPr/>
      </dsp:nvSpPr>
      <dsp:spPr>
        <a:xfrm>
          <a:off x="1191574" y="411445"/>
          <a:ext cx="1023750" cy="1023750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7117FB-F8A7-4A20-A8A7-EC686DDC76D0}">
      <dsp:nvSpPr>
        <dsp:cNvPr id="0" name=""/>
        <dsp:cNvSpPr/>
      </dsp:nvSpPr>
      <dsp:spPr>
        <a:xfrm>
          <a:off x="240949" y="2307580"/>
          <a:ext cx="2925000" cy="1683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altLang="zh-TW" sz="1700" kern="12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Integrated Intelligent Communication System (IICS)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altLang="zh-TW" sz="1700" kern="12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在囚人士綜合智能通訊系統</a:t>
          </a:r>
          <a:endParaRPr lang="en-US" altLang="zh-TW" sz="1700" kern="1200" noProof="0" dirty="0">
            <a:solidFill>
              <a:srgbClr val="00B0F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240949" y="2307580"/>
        <a:ext cx="2925000" cy="1683949"/>
      </dsp:txXfrm>
    </dsp:sp>
    <dsp:sp modelId="{BCD8CDD9-0C56-4401-ADB1-8B48DAB2C96F}">
      <dsp:nvSpPr>
        <dsp:cNvPr id="0" name=""/>
        <dsp:cNvSpPr/>
      </dsp:nvSpPr>
      <dsp:spPr>
        <a:xfrm>
          <a:off x="4287173" y="8984"/>
          <a:ext cx="1784250" cy="1784250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4CA7C4-FCA1-4127-B20A-2A5C031A3CF4}">
      <dsp:nvSpPr>
        <dsp:cNvPr id="0" name=""/>
        <dsp:cNvSpPr/>
      </dsp:nvSpPr>
      <dsp:spPr>
        <a:xfrm>
          <a:off x="4561539" y="356925"/>
          <a:ext cx="1302732" cy="1108516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6FE37A-5DB0-4899-9FCB-0CE39BC185F8}">
      <dsp:nvSpPr>
        <dsp:cNvPr id="0" name=""/>
        <dsp:cNvSpPr/>
      </dsp:nvSpPr>
      <dsp:spPr>
        <a:xfrm>
          <a:off x="3568137" y="2249933"/>
          <a:ext cx="3036705" cy="17727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altLang="zh-TW" sz="1700" kern="12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Movement and Location Monitoring System (MLMS)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altLang="zh-TW" sz="1700" kern="12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移動及位置監測系統</a:t>
          </a:r>
          <a:endParaRPr lang="en-US" altLang="zh-TW" sz="1700" kern="1200" noProof="0" dirty="0">
            <a:solidFill>
              <a:srgbClr val="00B0F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3568137" y="2249933"/>
        <a:ext cx="3036705" cy="1772791"/>
      </dsp:txXfrm>
    </dsp:sp>
    <dsp:sp modelId="{FF93E135-77D6-48A0-8871-9BC93D705D06}">
      <dsp:nvSpPr>
        <dsp:cNvPr id="0" name=""/>
        <dsp:cNvSpPr/>
      </dsp:nvSpPr>
      <dsp:spPr>
        <a:xfrm>
          <a:off x="7796780" y="6322"/>
          <a:ext cx="1784250" cy="1784250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509775-983E-4110-B989-EE2CD6514BE0}">
      <dsp:nvSpPr>
        <dsp:cNvPr id="0" name=""/>
        <dsp:cNvSpPr/>
      </dsp:nvSpPr>
      <dsp:spPr>
        <a:xfrm>
          <a:off x="8039115" y="379058"/>
          <a:ext cx="1299578" cy="103877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DC777-00B3-41D7-9AE1-23D741E941C3}">
      <dsp:nvSpPr>
        <dsp:cNvPr id="0" name=""/>
        <dsp:cNvSpPr/>
      </dsp:nvSpPr>
      <dsp:spPr>
        <a:xfrm>
          <a:off x="7245300" y="2239285"/>
          <a:ext cx="2836606" cy="1783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altLang="zh-TW" sz="1700" kern="12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Video Analytic Monitoring System (VAMS)</a:t>
          </a:r>
        </a:p>
        <a:p>
          <a:pPr lvl="0" algn="ctr" defTabSz="755650" rtl="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zh-TW" altLang="zh-TW" sz="1700" kern="1200" noProof="0" dirty="0">
              <a:solidFill>
                <a:srgbClr val="00B0F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rPr>
            <a:t>影像分析及監察系統</a:t>
          </a:r>
          <a:endParaRPr lang="en-US" altLang="zh-TW" sz="1700" kern="1200" noProof="0" dirty="0">
            <a:solidFill>
              <a:srgbClr val="00B0F0"/>
            </a:solidFill>
            <a:latin typeface="Microsoft JhengHei UI" panose="020B0604030504040204" pitchFamily="34" charset="-120"/>
            <a:ea typeface="Microsoft JhengHei UI" panose="020B0604030504040204" pitchFamily="34" charset="-120"/>
          </a:endParaRPr>
        </a:p>
      </dsp:txBody>
      <dsp:txXfrm>
        <a:off x="7245300" y="2239285"/>
        <a:ext cx="2836606" cy="1783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圖示圓形標籤清單"/>
  <dgm:desc val="用來顯示不循序或群組的資訊區塊，以及相關視覺效果。最適合用於圖示或簡短文字字幕的小圖片。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6FD1A9-AA27-4948-BCD8-B001FF2909B0}" type="datetime1">
              <a:rPr lang="zh-TW" altLang="en-US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2024/11/11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‹#›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A818C5E9-5966-460E-861F-1663B2AAAED6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B725628-3A68-42F4-BA86-981817953149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JhengHei UI" panose="020B0604030504040204" pitchFamily="34" charset="-120"/>
        <a:ea typeface="Microsoft JhengHei UI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en-US" altLang="zh-TW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5</a:t>
            </a:fld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984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橢圓​​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C20DB852-ECA0-438F-AE66-D4F52371580A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cxnSp>
        <p:nvCxnSpPr>
          <p:cNvPr id="8" name="直線接點​​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87B7F2-E1CE-4A39-BBE2-6076282DE0B4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594D0C-F5E4-4181-B312-5D8361F34AAA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cxnSp>
        <p:nvCxnSpPr>
          <p:cNvPr id="7" name="直線接點​​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B65588-28C2-4491-B88A-1B960EEF1458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橢圓​​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21861D-B923-4665-9CE8-716B7165679C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cxnSp>
        <p:nvCxnSpPr>
          <p:cNvPr id="8" name="直線接點​​(S)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CD90CCA-A3D5-4030-BB2D-DA7D4BD7198A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標題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686FB54E-0FFD-4CD1-B3E2-C48623ED65F9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90A0DA-A4FA-4253-B49C-31E301B2AA99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DFB8AC1-1B93-4E01-9D84-348101BEB9DA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11C7E4-79C5-4D35-BFCB-840159B50B3B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版面配置區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ED3488-1A34-463F-99E7-2644A218BD9F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  <p:cxnSp>
        <p:nvCxnSpPr>
          <p:cNvPr id="8" name="直線接點​​(S)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2D1B7513-8AEB-4587-945B-EE60EA460BD3}" type="datetime1">
              <a:rPr lang="zh-TW" altLang="en-US" noProof="0" smtClean="0"/>
              <a:t>2024/11/11</a:t>
            </a:fld>
            <a:endParaRPr lang="zh-TW" altLang="en-US" noProof="0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4FAB73BC-B049-4115-A692-8D63A059BFB8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  <p:cxnSp>
        <p:nvCxnSpPr>
          <p:cNvPr id="7" name="直線接點​​(S)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3273" y="0"/>
            <a:ext cx="12191980" cy="685800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429000"/>
            <a:ext cx="7501651" cy="1090938"/>
          </a:xfrm>
        </p:spPr>
        <p:txBody>
          <a:bodyPr rtlCol="0" anchor="b">
            <a:normAutofit/>
          </a:bodyPr>
          <a:lstStyle/>
          <a:p>
            <a:pPr algn="l"/>
            <a:r>
              <a:rPr lang="en-US" altLang="ja-JP" sz="4400" dirty="0">
                <a:solidFill>
                  <a:schemeClr val="bg1"/>
                </a:solidFill>
              </a:rPr>
              <a:t>Smart Prison Systems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779312"/>
            <a:ext cx="7501650" cy="662117"/>
          </a:xfrm>
        </p:spPr>
        <p:txBody>
          <a:bodyPr rtlCol="0" anchor="t">
            <a:normAutofit lnSpcReduction="10000"/>
          </a:bodyPr>
          <a:lstStyle/>
          <a:p>
            <a:r>
              <a:rPr lang="en-US" altLang="zh-TW" dirty="0">
                <a:solidFill>
                  <a:srgbClr val="FFFFFF"/>
                </a:solidFill>
              </a:rPr>
              <a:t>Li Chiu Keung  Kenny (</a:t>
            </a:r>
            <a:r>
              <a:rPr lang="en-US" altLang="zh-TW" dirty="0" err="1">
                <a:solidFill>
                  <a:srgbClr val="FFFFFF"/>
                </a:solidFill>
              </a:rPr>
              <a:t>AEnl</a:t>
            </a:r>
            <a:r>
              <a:rPr lang="en-US" altLang="zh-TW" dirty="0">
                <a:solidFill>
                  <a:srgbClr val="FFFFFF"/>
                </a:solidFill>
              </a:rPr>
              <a:t>/S/HK4) </a:t>
            </a:r>
          </a:p>
          <a:p>
            <a:r>
              <a:rPr lang="en-US" altLang="zh-TW" dirty="0">
                <a:solidFill>
                  <a:srgbClr val="FFFFFF"/>
                </a:solidFill>
              </a:rPr>
              <a:t>Tang </a:t>
            </a:r>
            <a:r>
              <a:rPr lang="en-US" altLang="zh-TW" dirty="0" err="1">
                <a:solidFill>
                  <a:srgbClr val="FFFFFF"/>
                </a:solidFill>
              </a:rPr>
              <a:t>Lik</a:t>
            </a:r>
            <a:r>
              <a:rPr lang="en-US" altLang="zh-TW" dirty="0">
                <a:solidFill>
                  <a:srgbClr val="FFFFFF"/>
                </a:solidFill>
              </a:rPr>
              <a:t> Yan  Nicole (</a:t>
            </a:r>
            <a:r>
              <a:rPr lang="en-US" altLang="zh-TW" dirty="0" err="1">
                <a:solidFill>
                  <a:srgbClr val="FFFFFF"/>
                </a:solidFill>
              </a:rPr>
              <a:t>AEnl</a:t>
            </a:r>
            <a:r>
              <a:rPr lang="en-US" altLang="zh-TW" dirty="0">
                <a:solidFill>
                  <a:srgbClr val="FFFFFF"/>
                </a:solidFill>
              </a:rPr>
              <a:t>/S/HK3)</a:t>
            </a: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cxnSp>
        <p:nvCxnSpPr>
          <p:cNvPr id="23" name="直線接點​​(S)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51" y="820016"/>
            <a:ext cx="9725025" cy="36385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51" y="4458566"/>
            <a:ext cx="10721543" cy="1842481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EE80D1A-A2EB-4D2D-937D-6D9A109E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10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2819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419" y="151423"/>
            <a:ext cx="8543161" cy="655515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994762F-0B70-4517-8881-E691D34DF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312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altLang="zh-HK" sz="2800" b="1" dirty="0">
                <a:solidFill>
                  <a:srgbClr val="92D050"/>
                </a:solidFill>
              </a:rPr>
              <a:t>Objectives of </a:t>
            </a:r>
            <a:br>
              <a:rPr lang="en-US" altLang="zh-HK" sz="2800" b="1" dirty="0">
                <a:solidFill>
                  <a:srgbClr val="92D050"/>
                </a:solidFill>
              </a:rPr>
            </a:br>
            <a:r>
              <a:rPr lang="en-US" altLang="zh-HK" sz="2800" b="1" dirty="0">
                <a:solidFill>
                  <a:srgbClr val="92D050"/>
                </a:solidFill>
              </a:rPr>
              <a:t>Integrated Intelligent Communication System (IICS) </a:t>
            </a:r>
            <a:endParaRPr lang="zh-HK" altLang="en-US" sz="2000" b="1" dirty="0">
              <a:solidFill>
                <a:srgbClr val="92D05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en-US" altLang="zh-HK" dirty="0"/>
              <a:t> Allow Inmates to dial to their Relatives /Friends in a </a:t>
            </a:r>
            <a:r>
              <a:rPr lang="en-US" altLang="zh-HK" u="sng" dirty="0"/>
              <a:t>Self Service </a:t>
            </a:r>
            <a:r>
              <a:rPr lang="en-US" altLang="zh-HK" dirty="0"/>
              <a:t>manner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HK" dirty="0"/>
              <a:t> The Whole Process will be in a controlled mechanism including: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HK" dirty="0"/>
              <a:t>Authenticate the Inmate ID by using </a:t>
            </a:r>
            <a:r>
              <a:rPr lang="en-US" altLang="zh-HK" b="1" dirty="0"/>
              <a:t>new technologies </a:t>
            </a:r>
            <a:r>
              <a:rPr lang="en-US" altLang="zh-HK" dirty="0"/>
              <a:t>– Voice Biometrics 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HK" dirty="0"/>
              <a:t>Security Control on Calling–out Numbers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HK" dirty="0"/>
              <a:t>Realtime Silent Monitor the behavior of the inmate throughout the conversation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HK" dirty="0"/>
              <a:t>Reports and Statics for further analysis</a:t>
            </a:r>
          </a:p>
          <a:p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FFB145F-2E3D-4F44-BDE3-8531527C5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05241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7999" y="682864"/>
            <a:ext cx="11137247" cy="1322105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solidFill>
                  <a:srgbClr val="92D050"/>
                </a:solidFill>
              </a:rPr>
              <a:t>Integrated Intelligent Communication System (IICS)</a:t>
            </a:r>
            <a:endParaRPr lang="zh-HK" altLang="en-US" sz="2800" b="1" dirty="0"/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Deployment of IICS system to TGCI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Support of RFID reader ( UHF and HF ) for registration and verification on IICS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Voice Biometrics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Speaker Change Detection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Keyword Spotting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HK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8D556E5-EDF1-4492-9FB4-F23BBA83E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13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9301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A42A5E1-A137-4482-9506-F39C913E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200" dirty="0"/>
              <a:t>Voice Biometrics</a:t>
            </a:r>
            <a:br>
              <a:rPr lang="en-US" altLang="zh-HK" sz="3200" dirty="0"/>
            </a:br>
            <a:endParaRPr lang="zh-HK" altLang="en-US" sz="3200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01CF8112-F9EC-4905-93C7-52E788241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14</a:t>
            </a:fld>
            <a:endParaRPr lang="zh-TW" altLang="en-US" noProof="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C82B5C0F-C1CA-4D0A-9655-4E9299601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642153"/>
            <a:ext cx="9193662" cy="510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4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052217-FFED-433F-88C6-31E099F2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200" dirty="0"/>
              <a:t>Speaker Change Detection </a:t>
            </a:r>
            <a:br>
              <a:rPr lang="en-US" altLang="zh-HK" sz="3200" dirty="0"/>
            </a:br>
            <a:endParaRPr lang="zh-HK" altLang="en-US" sz="3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84412C5-7A94-4E83-A024-9E82FD88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15</a:t>
            </a:fld>
            <a:endParaRPr lang="zh-TW" altLang="en-US" noProof="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563972D-C92D-4774-AACC-49684118A4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4021"/>
            <a:ext cx="12192000" cy="510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46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09BC642-560F-4EFB-AA38-1AA4B7E7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200" dirty="0"/>
              <a:t>Keyword Spotting</a:t>
            </a:r>
            <a:br>
              <a:rPr lang="en-US" altLang="zh-HK" sz="3200" dirty="0"/>
            </a:br>
            <a:endParaRPr lang="zh-HK" altLang="en-US" sz="3200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C95EB53-550F-47CE-81F2-E91EA9F15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16</a:t>
            </a:fld>
            <a:endParaRPr lang="zh-TW" altLang="en-US" noProof="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AF84603-94EE-41F8-88AB-AF77CA4B3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64"/>
          <a:stretch/>
        </p:blipFill>
        <p:spPr>
          <a:xfrm>
            <a:off x="0" y="1501629"/>
            <a:ext cx="12192000" cy="483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66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2400" dirty="0">
                <a:solidFill>
                  <a:srgbClr val="7030A0"/>
                </a:solidFill>
              </a:rPr>
              <a:t>System scope</a:t>
            </a:r>
            <a:endParaRPr lang="zh-HK" altLang="en-US" sz="2400" dirty="0">
              <a:solidFill>
                <a:srgbClr val="7030A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4128" y="1711353"/>
            <a:ext cx="9720073" cy="4613945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HK" dirty="0"/>
              <a:t>Cabling services 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HK" dirty="0"/>
              <a:t>Voice recording from each workshop to evaluate voice pin model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HK" dirty="0"/>
              <a:t>Keyword Spotting</a:t>
            </a:r>
            <a:r>
              <a:rPr lang="en-US" altLang="zh-HK"/>
              <a:t>, supports 4 languages: </a:t>
            </a:r>
            <a:r>
              <a:rPr lang="en-US" altLang="zh-HK" dirty="0"/>
              <a:t>English, Cantonese, Mandarin, Thai</a:t>
            </a:r>
          </a:p>
          <a:p>
            <a:pPr marL="285750" indent="-285750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HK" dirty="0"/>
              <a:t>Keyword Spotting, 1 language to be selected by CSD for further tuning to achieve 80% accuracy</a:t>
            </a:r>
          </a:p>
          <a:p>
            <a:pPr marL="628650" lvl="1" indent="-285750">
              <a:lnSpc>
                <a:spcPct val="170000"/>
              </a:lnSpc>
            </a:pPr>
            <a:r>
              <a:rPr lang="en-US" altLang="zh-HK" dirty="0"/>
              <a:t>At least 100 hours live data audio sample for the selected language</a:t>
            </a:r>
          </a:p>
          <a:p>
            <a:pPr marL="628650" lvl="1" indent="-285750">
              <a:lnSpc>
                <a:spcPct val="170000"/>
              </a:lnSpc>
            </a:pPr>
            <a:r>
              <a:rPr lang="en-US" altLang="zh-HK" dirty="0"/>
              <a:t>Further tuning will take ~2-3 months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4E384C4-6428-4742-8AF2-280ECC53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6098002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33AA9C8-188B-4619-B1A3-BC0B58E0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18</a:t>
            </a:fld>
            <a:endParaRPr lang="zh-TW" altLang="en-US" noProof="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462693B-9F3F-4CA4-979D-40F90AA9BB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44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17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10705130" cy="149961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HK" sz="2800" b="1" dirty="0">
                <a:solidFill>
                  <a:srgbClr val="92D050"/>
                </a:solidFill>
              </a:rPr>
              <a:t>Objectives  of </a:t>
            </a:r>
            <a:br>
              <a:rPr lang="en-US" altLang="zh-HK" sz="2800" b="1" dirty="0">
                <a:solidFill>
                  <a:srgbClr val="92D050"/>
                </a:solidFill>
              </a:rPr>
            </a:br>
            <a:r>
              <a:rPr lang="en-US" altLang="zh-TW" sz="2800" b="1" dirty="0">
                <a:solidFill>
                  <a:srgbClr val="92D050"/>
                </a:solidFill>
              </a:rPr>
              <a:t>Video Analytic Monitoring System  (VAMS)</a:t>
            </a:r>
            <a:endParaRPr lang="zh-HK" altLang="en-US" b="1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24128" y="2028846"/>
            <a:ext cx="9720073" cy="42245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Support officers in monitoring primarily prison holding areas e.g. dormitories and day rooms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Detect abnormal behavior of inmates in the prison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All cameras are monitored by logging into the video analytics module via displays at workstations and in designated control rooms. 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Primarily designed to analyze abnormal behavior of inmates in designated camera coverage areas or zones</a:t>
            </a:r>
            <a:endParaRPr lang="zh-HK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A9692EF-AD16-43E8-87C8-4E590B6B8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19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9557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BE637F7-3552-453B-9A84-E1CF6A33A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92D050"/>
                </a:solidFill>
              </a:rPr>
              <a:t>Smart Prison Systems</a:t>
            </a:r>
            <a:endParaRPr lang="zh-HK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C66E388-1F43-44CB-89A5-8091379D0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HK" dirty="0"/>
              <a:t>CSD has been proactively developing since 2018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HK" dirty="0"/>
              <a:t>Innovative technologies have been applied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HK" sz="2000" dirty="0"/>
              <a:t>To modernize correctional facilities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HK" sz="2000" b="0" i="0" dirty="0">
                <a:effectLst/>
              </a:rPr>
              <a:t>To enhance management efficiency, the level of security of correctional institutions and the effectiveness of rehabilitation programs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US" altLang="zh-HK" b="1" i="0" dirty="0">
                <a:solidFill>
                  <a:srgbClr val="333333"/>
                </a:solidFill>
                <a:effectLst/>
              </a:rPr>
              <a:t>      The first-generation Smart Prison – </a:t>
            </a:r>
          </a:p>
          <a:p>
            <a:pPr marL="0" indent="0">
              <a:buNone/>
            </a:pPr>
            <a:r>
              <a:rPr lang="en-US" altLang="zh-HK" b="1" i="0" dirty="0">
                <a:solidFill>
                  <a:srgbClr val="333333"/>
                </a:solidFill>
                <a:effectLst/>
              </a:rPr>
              <a:t>Tai Tam Gap Correctional Institution (TGCI) </a:t>
            </a:r>
            <a:endParaRPr lang="en-US" altLang="zh-HK" b="1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397EBF89-DB05-4E9A-AF7E-62A61DE04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977" y="5057103"/>
            <a:ext cx="2201207" cy="1687921"/>
          </a:xfrm>
          <a:prstGeom prst="rect">
            <a:avLst/>
          </a:prstGeom>
        </p:spPr>
      </p:pic>
      <p:sp>
        <p:nvSpPr>
          <p:cNvPr id="10" name="投影片編號版面配置區 9">
            <a:extLst>
              <a:ext uri="{FF2B5EF4-FFF2-40B4-BE49-F238E27FC236}">
                <a16:creationId xmlns:a16="http://schemas.microsoft.com/office/drawing/2014/main" id="{D83090A2-683F-477B-BD1A-FE5C7FD27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532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932" y="112976"/>
            <a:ext cx="10675746" cy="674502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999C563-1CFD-4EE9-B63A-EC5C1407F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20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8381359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4128" y="365083"/>
            <a:ext cx="9720072" cy="1499616"/>
          </a:xfrm>
        </p:spPr>
        <p:txBody>
          <a:bodyPr>
            <a:normAutofit/>
          </a:bodyPr>
          <a:lstStyle/>
          <a:p>
            <a:r>
              <a:rPr lang="en-US" altLang="zh-HK" sz="2800" dirty="0">
                <a:solidFill>
                  <a:srgbClr val="92D050"/>
                </a:solidFill>
              </a:rPr>
              <a:t>Background and System Architecture</a:t>
            </a:r>
            <a:endParaRPr lang="zh-HK" altLang="en-US" sz="2800" dirty="0">
              <a:solidFill>
                <a:srgbClr val="92D05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1394440"/>
            <a:ext cx="8549080" cy="507682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602E133-9BFD-4BD8-90B3-90A4D0D91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9122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t="6013"/>
          <a:stretch/>
        </p:blipFill>
        <p:spPr>
          <a:xfrm>
            <a:off x="181184" y="268448"/>
            <a:ext cx="11754909" cy="5887132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EFCE3A4-776F-4D1C-A2CF-DD16FC0F1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62426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wing\Desktop\香港智能城市有限公司\2023 project\智慧監獄PPT\WhatsApp Image 2023-02-13 at 10.56.01 AM (7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66" y="1923011"/>
            <a:ext cx="5689599" cy="3200400"/>
          </a:xfrm>
          <a:prstGeom prst="rect">
            <a:avLst/>
          </a:prstGeom>
          <a:noFill/>
        </p:spPr>
      </p:pic>
      <p:pic>
        <p:nvPicPr>
          <p:cNvPr id="5" name="Picture 3" descr="C:\Users\wing\Desktop\香港智能城市有限公司\2023 project\智慧監獄PPT\WhatsApp Image 2023-02-13 at 10.56.01 AM (8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997" y="573578"/>
            <a:ext cx="4984540" cy="2803804"/>
          </a:xfrm>
          <a:prstGeom prst="rect">
            <a:avLst/>
          </a:prstGeom>
          <a:noFill/>
        </p:spPr>
      </p:pic>
      <p:pic>
        <p:nvPicPr>
          <p:cNvPr id="6" name="Picture 4" descr="C:\Users\wing\Desktop\香港智能城市有限公司\2023 project\智慧監獄PPT\WhatsApp Image 2023-02-13 at 10.56.01 AM (9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3997" y="3523211"/>
            <a:ext cx="4977938" cy="2800090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209" y="707434"/>
            <a:ext cx="3295650" cy="101917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25D64A6-C17F-4A51-AB97-47BBFFEA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23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013996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wing\Desktop\香港智能城市有限公司\2023 project\智慧監獄PPT\WhatsApp Image 2023-02-13 at 10.56.01 AM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8171" y="2598047"/>
            <a:ext cx="4575174" cy="2573535"/>
          </a:xfrm>
          <a:prstGeom prst="rect">
            <a:avLst/>
          </a:prstGeom>
          <a:noFill/>
        </p:spPr>
      </p:pic>
      <p:pic>
        <p:nvPicPr>
          <p:cNvPr id="6" name="Picture 3" descr="C:\Users\wing\Desktop\香港智能城市有限公司\2023 project\智慧監獄PPT\WhatsApp Image 2023-02-13 at 10.56.01 AM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273" y="1151312"/>
            <a:ext cx="4413250" cy="2482453"/>
          </a:xfrm>
          <a:prstGeom prst="rect">
            <a:avLst/>
          </a:prstGeom>
          <a:noFill/>
        </p:spPr>
      </p:pic>
      <p:pic>
        <p:nvPicPr>
          <p:cNvPr id="7" name="Picture 4" descr="C:\Users\wing\Desktop\香港智能城市有限公司\2023 project\智慧監獄PPT\WhatsApp Image 2023-02-13 at 10.56.01 AM (4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5273" y="3884815"/>
            <a:ext cx="4443306" cy="2499360"/>
          </a:xfrm>
          <a:prstGeom prst="rect">
            <a:avLst/>
          </a:prstGeom>
          <a:noFill/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9843" y="855481"/>
            <a:ext cx="3295650" cy="101917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C6997492-B04F-4BB4-84DB-98F7B8FC0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24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1598518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設計 的圖片&#10;&#10;自動產生的描述">
            <a:extLst>
              <a:ext uri="{FF2B5EF4-FFF2-40B4-BE49-F238E27FC236}">
                <a16:creationId xmlns:a16="http://schemas.microsoft.com/office/drawing/2014/main" id="{79F7E912-E60B-6344-040C-561C6269E3F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914" y="1120845"/>
            <a:ext cx="8360079" cy="4616309"/>
          </a:xfrm>
          <a:prstGeom prst="rect">
            <a:avLst/>
          </a:prstGeom>
        </p:spPr>
      </p:pic>
      <p:pic>
        <p:nvPicPr>
          <p:cNvPr id="5" name="圖片 4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AF805CB1-F525-68AE-E061-714A55526A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29852" y="955073"/>
            <a:ext cx="2594769" cy="4947854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7DD2C74-0B15-4ABD-9E69-4A258C9A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800923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F38BED8-616C-8B95-46AA-8D31BB1003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497" y="1378474"/>
            <a:ext cx="9036316" cy="3895675"/>
          </a:xfrm>
          <a:prstGeom prst="rect">
            <a:avLst/>
          </a:prstGeom>
        </p:spPr>
      </p:pic>
      <p:pic>
        <p:nvPicPr>
          <p:cNvPr id="5" name="圖片 4" descr="一張含有 螢幕擷取畫面, 文字, 電腦, 室內 的圖片&#10;&#10;自動產生的描述">
            <a:extLst>
              <a:ext uri="{FF2B5EF4-FFF2-40B4-BE49-F238E27FC236}">
                <a16:creationId xmlns:a16="http://schemas.microsoft.com/office/drawing/2014/main" id="{E04101AC-06B9-7F56-77F1-14236CEECB0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60110" y="1378474"/>
            <a:ext cx="2938393" cy="481779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358EFB2-D72F-4D10-9986-9C41BF38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26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951172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圖表, 平行 的圖片&#10;&#10;自動產生的描述">
            <a:extLst>
              <a:ext uri="{FF2B5EF4-FFF2-40B4-BE49-F238E27FC236}">
                <a16:creationId xmlns:a16="http://schemas.microsoft.com/office/drawing/2014/main" id="{A165BB18-FEF7-BF5C-4F10-F7AE4B0058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37529"/>
          <a:stretch/>
        </p:blipFill>
        <p:spPr>
          <a:xfrm>
            <a:off x="2377160" y="1493240"/>
            <a:ext cx="5483325" cy="4904552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575" y="285227"/>
            <a:ext cx="3562668" cy="1101750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8F85C973-E865-4312-AA48-0D2D7C106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27</a:t>
            </a:fld>
            <a:endParaRPr lang="zh-TW" altLang="en-US" noProof="0" dirty="0"/>
          </a:p>
        </p:txBody>
      </p:sp>
      <p:pic>
        <p:nvPicPr>
          <p:cNvPr id="5" name="圖片 4" descr="一張含有 文字, 螢幕擷取畫面, 圖表, 平行 的圖片&#10;&#10;自動產生的描述">
            <a:extLst>
              <a:ext uri="{FF2B5EF4-FFF2-40B4-BE49-F238E27FC236}">
                <a16:creationId xmlns:a16="http://schemas.microsoft.com/office/drawing/2014/main" id="{2DDF6F1D-F894-48BD-88A8-2EE441AD57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74704"/>
          <a:stretch/>
        </p:blipFill>
        <p:spPr>
          <a:xfrm>
            <a:off x="7843707" y="1493240"/>
            <a:ext cx="2220300" cy="490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464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r="4046"/>
          <a:stretch/>
        </p:blipFill>
        <p:spPr>
          <a:xfrm>
            <a:off x="297720" y="562062"/>
            <a:ext cx="11536849" cy="5452843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AC90BF8-746C-4094-8A6E-3533D130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498148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服裝, 人員, 螢幕擷取畫面, 男人 的圖片&#10;&#10;自動產生的描述">
            <a:extLst>
              <a:ext uri="{FF2B5EF4-FFF2-40B4-BE49-F238E27FC236}">
                <a16:creationId xmlns:a16="http://schemas.microsoft.com/office/drawing/2014/main" id="{F6C1A0B4-D7DB-0CD4-A039-2A7720D355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9407" y="1496235"/>
            <a:ext cx="10523965" cy="492260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141" y="439156"/>
            <a:ext cx="3905635" cy="1207812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5E800B6-BCD9-478A-9482-3AB26BC54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29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28412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2186E7-9F00-44A2-B1C3-AC6737E0B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92D050"/>
                </a:solidFill>
              </a:rPr>
              <a:t>Smart Prison Systems</a:t>
            </a:r>
            <a:endParaRPr lang="zh-HK" altLang="en-US" dirty="0"/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0F1723BF-43B8-45DC-9DAC-EFF102614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383" y="1983998"/>
            <a:ext cx="7233991" cy="3856676"/>
          </a:xfr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8C537C1-364D-44C9-A844-7330F0F40C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0" r="7216" b="4782"/>
          <a:stretch/>
        </p:blipFill>
        <p:spPr>
          <a:xfrm>
            <a:off x="7917283" y="1736521"/>
            <a:ext cx="3726636" cy="244592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8DE1103-7DC4-4E06-B939-9B87BA5126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374" y="4230308"/>
            <a:ext cx="3791824" cy="2514716"/>
          </a:xfrm>
          <a:prstGeom prst="rect">
            <a:avLst/>
          </a:prstGeom>
        </p:spPr>
      </p:pic>
      <p:sp>
        <p:nvSpPr>
          <p:cNvPr id="12" name="投影片編號版面配置區 11">
            <a:extLst>
              <a:ext uri="{FF2B5EF4-FFF2-40B4-BE49-F238E27FC236}">
                <a16:creationId xmlns:a16="http://schemas.microsoft.com/office/drawing/2014/main" id="{968FD6EA-E47E-49EF-B396-93DDBFF79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15465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圖表, 行 的圖片&#10;&#10;自動產生的描述">
            <a:extLst>
              <a:ext uri="{FF2B5EF4-FFF2-40B4-BE49-F238E27FC236}">
                <a16:creationId xmlns:a16="http://schemas.microsoft.com/office/drawing/2014/main" id="{425DFEC8-62A9-7DB0-0B7B-15BA27206BD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9274" y="478172"/>
            <a:ext cx="11281033" cy="5627727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C4AA833-9FF0-4FBB-89C8-D4E0B865C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30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0160981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B1C5DBE-5ACB-4F16-8893-35171067C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31</a:t>
            </a:fld>
            <a:endParaRPr lang="zh-TW" altLang="en-US" noProof="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F93F99E-A443-4718-9E14-E892AE592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1" r="1124" b="4382"/>
          <a:stretch/>
        </p:blipFill>
        <p:spPr>
          <a:xfrm>
            <a:off x="461337" y="0"/>
            <a:ext cx="11349663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212343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>
                <a:solidFill>
                  <a:srgbClr val="7030A0"/>
                </a:solidFill>
              </a:rPr>
              <a:t>Movement and Location Monitoring System (MLMS)</a:t>
            </a:r>
            <a:br>
              <a:rPr lang="en-US" altLang="zh-TW" sz="2800" dirty="0">
                <a:solidFill>
                  <a:srgbClr val="7030A0"/>
                </a:solidFill>
              </a:rPr>
            </a:br>
            <a:endParaRPr lang="zh-HK" altLang="en-US" sz="2800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24128" y="1996580"/>
            <a:ext cx="9720073" cy="431278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Location tracking and health sign monitoring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Assist the operators to monitor high-density prison at both indoor</a:t>
            </a:r>
          </a:p>
          <a:p>
            <a:pPr>
              <a:lnSpc>
                <a:spcPct val="150000"/>
              </a:lnSpc>
            </a:pPr>
            <a:r>
              <a:rPr lang="en-US" altLang="zh-HK" dirty="0"/>
              <a:t>and outdoor holding area for detecting and monitoring the location and heart rate of PICs by radio frequency wireless technology.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Real-time control and monitor via designated workstations, display monitor, or/and specific devices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HK" dirty="0"/>
              <a:t>Suspicious behavior among the PICs with the smart wristbands</a:t>
            </a:r>
            <a:endParaRPr lang="zh-HK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F1ACEB2-6BE1-4DB7-8B50-71966A1AF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32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5480089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22" y="139642"/>
            <a:ext cx="10040984" cy="6623242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2CA108F-59B1-4A7E-9F35-AA23DEA39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33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266953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31" y="291703"/>
            <a:ext cx="9039497" cy="638360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1B597CF-C339-4FA4-B866-246B8E0E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34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6197872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836" y="531222"/>
            <a:ext cx="5743575" cy="25908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288" y="2865664"/>
            <a:ext cx="9525000" cy="339090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5D31930-1CF2-4F56-A441-6695FB1E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63818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208443" cy="1499616"/>
          </a:xfrm>
        </p:spPr>
        <p:txBody>
          <a:bodyPr>
            <a:normAutofit/>
          </a:bodyPr>
          <a:lstStyle/>
          <a:p>
            <a:r>
              <a:rPr lang="en-US" altLang="zh-HK" sz="3600" dirty="0">
                <a:solidFill>
                  <a:srgbClr val="7030A0"/>
                </a:solidFill>
              </a:rPr>
              <a:t>AP and UWB online status</a:t>
            </a:r>
            <a:endParaRPr lang="zh-HK" altLang="en-US" sz="3600" dirty="0">
              <a:solidFill>
                <a:srgbClr val="7030A0"/>
              </a:solidFill>
            </a:endParaRPr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9D04AF4-68C5-430E-B002-A27C37E4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36</a:t>
            </a:fld>
            <a:endParaRPr lang="zh-TW" altLang="en-US" noProof="0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1744010"/>
            <a:ext cx="8327690" cy="464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108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600" dirty="0">
                <a:solidFill>
                  <a:srgbClr val="7030A0"/>
                </a:solidFill>
              </a:rPr>
              <a:t>Real-time PIC Allocation Chart</a:t>
            </a:r>
            <a:endParaRPr lang="zh-HK" altLang="en-US" sz="3600" dirty="0">
              <a:solidFill>
                <a:srgbClr val="7030A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5786" y="2007324"/>
            <a:ext cx="7686278" cy="402272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8554840" y="1709594"/>
            <a:ext cx="2769326" cy="4618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HK" dirty="0"/>
              <a:t>Map Display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HK" dirty="0"/>
              <a:t>PIC Searching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Exceed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Fence </a:t>
            </a:r>
            <a:r>
              <a:rPr lang="en-US" altLang="zh-TW" dirty="0"/>
              <a:t>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Aggregation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Heart rate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Call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Disappear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Cutting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Low-battery Alarm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HK" dirty="0"/>
              <a:t>Receiver Down </a:t>
            </a:r>
            <a:endParaRPr lang="zh-HK" altLang="en-US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A61B84A9-8742-4823-B7D0-DFD5F6F2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527598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HK" sz="3600" dirty="0">
                <a:solidFill>
                  <a:srgbClr val="7030A0"/>
                </a:solidFill>
              </a:rPr>
              <a:t>Real-time Special Observation List</a:t>
            </a:r>
            <a:endParaRPr lang="zh-HK" altLang="en-US" sz="3600" dirty="0">
              <a:solidFill>
                <a:srgbClr val="7030A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4128" y="2316571"/>
            <a:ext cx="9515475" cy="3648075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FAA92EC4-5067-4C0B-B6D6-CD8E9DB5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203987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774" y="299901"/>
            <a:ext cx="11287125" cy="600075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EE88A8-830F-4084-B42D-EA2C098A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39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15739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BCFEEA-867F-42BC-B417-093FF517C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solidFill>
                  <a:srgbClr val="92D050"/>
                </a:solidFill>
              </a:rPr>
              <a:t>Smart Prison Systems</a:t>
            </a:r>
            <a:endParaRPr lang="zh-HK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E7161F9-9B3B-484B-90C9-E064161CA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44" y="2429648"/>
            <a:ext cx="4510476" cy="283863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A9907EA-2AED-4851-8293-63F223E62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386" y="2429648"/>
            <a:ext cx="5508187" cy="2683475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1F61299-DBC4-4B4C-9E77-75B3C5207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4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86036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052" y="683624"/>
            <a:ext cx="10431502" cy="5660433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F890519-3DB8-44E8-B527-A74322F49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40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9845199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202153" y="839903"/>
            <a:ext cx="1402080" cy="1079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Server</a:t>
            </a:r>
            <a:endParaRPr lang="zh-HK" altLang="en-US" dirty="0"/>
          </a:p>
        </p:txBody>
      </p:sp>
      <p:sp>
        <p:nvSpPr>
          <p:cNvPr id="7" name="矩形 6"/>
          <p:cNvSpPr/>
          <p:nvPr/>
        </p:nvSpPr>
        <p:spPr>
          <a:xfrm>
            <a:off x="2202153" y="2711256"/>
            <a:ext cx="1402080" cy="583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Workstation</a:t>
            </a:r>
            <a:endParaRPr lang="zh-HK" altLang="en-US" dirty="0"/>
          </a:p>
        </p:txBody>
      </p:sp>
      <p:sp>
        <p:nvSpPr>
          <p:cNvPr id="9" name="矩形 8"/>
          <p:cNvSpPr/>
          <p:nvPr/>
        </p:nvSpPr>
        <p:spPr>
          <a:xfrm>
            <a:off x="9779726" y="443665"/>
            <a:ext cx="1402080" cy="583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Workstation</a:t>
            </a:r>
            <a:endParaRPr lang="zh-HK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8294913" y="1212194"/>
            <a:ext cx="1297578" cy="5965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AP &amp; UWB</a:t>
            </a:r>
            <a:endParaRPr lang="zh-HK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334101" y="4957199"/>
            <a:ext cx="1297578" cy="5965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AP &amp; UWB</a:t>
            </a:r>
            <a:endParaRPr lang="zh-HK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272935" y="4467853"/>
            <a:ext cx="1402080" cy="5965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AP &amp; UWB</a:t>
            </a:r>
            <a:endParaRPr lang="zh-HK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482148" y="3200892"/>
            <a:ext cx="1297578" cy="5965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AP &amp; UWB</a:t>
            </a:r>
            <a:endParaRPr lang="zh-HK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9779726" y="2307006"/>
            <a:ext cx="1402080" cy="583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Workstation</a:t>
            </a:r>
            <a:endParaRPr lang="zh-HK" altLang="en-US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45" y="4467853"/>
            <a:ext cx="677842" cy="903789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998" y="4546550"/>
            <a:ext cx="902442" cy="589054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9779726" y="4107842"/>
            <a:ext cx="1402080" cy="58347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dirty="0"/>
              <a:t>Workstation</a:t>
            </a:r>
            <a:endParaRPr lang="zh-HK" altLang="en-US" dirty="0"/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960" y="1808732"/>
            <a:ext cx="2786741" cy="1039905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606" y="3407678"/>
            <a:ext cx="2786741" cy="103990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46" y="2182956"/>
            <a:ext cx="1508760" cy="1415048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 rotWithShape="1">
          <a:blip r:embed="rId6"/>
          <a:srcRect l="3832" t="64049" r="-3832" b="-17685"/>
          <a:stretch/>
        </p:blipFill>
        <p:spPr>
          <a:xfrm>
            <a:off x="227605" y="1149530"/>
            <a:ext cx="2045330" cy="924401"/>
          </a:xfrm>
          <a:prstGeom prst="rect">
            <a:avLst/>
          </a:prstGeom>
        </p:spPr>
      </p:pic>
      <p:cxnSp>
        <p:nvCxnSpPr>
          <p:cNvPr id="26" name="直線單箭頭接點 25"/>
          <p:cNvCxnSpPr>
            <a:stCxn id="7" idx="3"/>
          </p:cNvCxnSpPr>
          <p:nvPr/>
        </p:nvCxnSpPr>
        <p:spPr>
          <a:xfrm flipV="1">
            <a:off x="3604233" y="2412987"/>
            <a:ext cx="1890876" cy="5900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>
            <a:stCxn id="13" idx="3"/>
          </p:cNvCxnSpPr>
          <p:nvPr/>
        </p:nvCxnSpPr>
        <p:spPr>
          <a:xfrm flipV="1">
            <a:off x="3675015" y="2478181"/>
            <a:ext cx="1820094" cy="22879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單箭頭接點 30"/>
          <p:cNvCxnSpPr>
            <a:stCxn id="6" idx="3"/>
          </p:cNvCxnSpPr>
          <p:nvPr/>
        </p:nvCxnSpPr>
        <p:spPr>
          <a:xfrm>
            <a:off x="3604233" y="1379835"/>
            <a:ext cx="1969253" cy="10331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單箭頭接點 32"/>
          <p:cNvCxnSpPr/>
          <p:nvPr/>
        </p:nvCxnSpPr>
        <p:spPr>
          <a:xfrm>
            <a:off x="7071360" y="2478181"/>
            <a:ext cx="8709" cy="154357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單箭頭接點 34"/>
          <p:cNvCxnSpPr/>
          <p:nvPr/>
        </p:nvCxnSpPr>
        <p:spPr>
          <a:xfrm flipH="1">
            <a:off x="5495109" y="1654376"/>
            <a:ext cx="2799804" cy="23602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單箭頭接點 36"/>
          <p:cNvCxnSpPr/>
          <p:nvPr/>
        </p:nvCxnSpPr>
        <p:spPr>
          <a:xfrm flipH="1">
            <a:off x="5644268" y="1018523"/>
            <a:ext cx="4470736" cy="30684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/>
          <p:cNvCxnSpPr/>
          <p:nvPr/>
        </p:nvCxnSpPr>
        <p:spPr>
          <a:xfrm flipH="1">
            <a:off x="6021976" y="3622151"/>
            <a:ext cx="2422098" cy="3925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單箭頭接點 42"/>
          <p:cNvCxnSpPr/>
          <p:nvPr/>
        </p:nvCxnSpPr>
        <p:spPr>
          <a:xfrm>
            <a:off x="6946705" y="2537433"/>
            <a:ext cx="0" cy="15604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單箭頭接點 44"/>
          <p:cNvCxnSpPr>
            <a:endCxn id="12" idx="1"/>
          </p:cNvCxnSpPr>
          <p:nvPr/>
        </p:nvCxnSpPr>
        <p:spPr>
          <a:xfrm>
            <a:off x="5573486" y="4107842"/>
            <a:ext cx="2760615" cy="114762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/>
          <p:cNvCxnSpPr>
            <a:endCxn id="18" idx="1"/>
          </p:cNvCxnSpPr>
          <p:nvPr/>
        </p:nvCxnSpPr>
        <p:spPr>
          <a:xfrm>
            <a:off x="5799909" y="4107842"/>
            <a:ext cx="3979817" cy="2917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單箭頭接點 48"/>
          <p:cNvCxnSpPr>
            <a:endCxn id="15" idx="1"/>
          </p:cNvCxnSpPr>
          <p:nvPr/>
        </p:nvCxnSpPr>
        <p:spPr>
          <a:xfrm flipV="1">
            <a:off x="5939802" y="2598743"/>
            <a:ext cx="3839924" cy="14262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4C89E5F-8676-439F-A862-9E469875A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41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353559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4ECA77F-A38F-4F25-B4AF-C63975C57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42</a:t>
            </a:fld>
            <a:endParaRPr lang="zh-TW" altLang="en-US" noProof="0" dirty="0"/>
          </a:p>
        </p:txBody>
      </p:sp>
      <p:sp>
        <p:nvSpPr>
          <p:cNvPr id="4" name="內容版面配置區 2"/>
          <p:cNvSpPr>
            <a:spLocks noGrp="1"/>
          </p:cNvSpPr>
          <p:nvPr>
            <p:ph idx="4294967295"/>
          </p:nvPr>
        </p:nvSpPr>
        <p:spPr>
          <a:xfrm>
            <a:off x="3439486" y="2801909"/>
            <a:ext cx="4468813" cy="1614487"/>
          </a:xfrm>
        </p:spPr>
        <p:txBody>
          <a:bodyPr>
            <a:normAutofit/>
          </a:bodyPr>
          <a:lstStyle/>
          <a:p>
            <a:pPr algn="ctr"/>
            <a:r>
              <a:rPr lang="en-US" altLang="zh-HK" sz="9600" dirty="0">
                <a:solidFill>
                  <a:srgbClr val="FFC000"/>
                </a:solidFill>
              </a:rPr>
              <a:t>Q &amp; A</a:t>
            </a:r>
            <a:endParaRPr lang="zh-HK" altLang="en-US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339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5A97B9F-69E0-4786-8584-6940F4038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43</a:t>
            </a:fld>
            <a:endParaRPr lang="zh-TW" altLang="en-US" noProof="0" dirty="0"/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2474752" y="2578756"/>
            <a:ext cx="7023100" cy="1911350"/>
          </a:xfrm>
        </p:spPr>
        <p:txBody>
          <a:bodyPr>
            <a:normAutofit/>
          </a:bodyPr>
          <a:lstStyle/>
          <a:p>
            <a:r>
              <a:rPr lang="en-US" altLang="zh-HK" sz="9600" dirty="0">
                <a:solidFill>
                  <a:srgbClr val="FFC000"/>
                </a:solidFill>
              </a:rPr>
              <a:t>Thank you </a:t>
            </a:r>
            <a:endParaRPr lang="zh-HK" altLang="en-US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893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>
            <a:normAutofit/>
          </a:bodyPr>
          <a:lstStyle/>
          <a:p>
            <a:r>
              <a:rPr lang="en-US" altLang="ja-JP" b="1" dirty="0">
                <a:solidFill>
                  <a:srgbClr val="92D050"/>
                </a:solidFill>
              </a:rPr>
              <a:t>Smart Prison Systems</a:t>
            </a:r>
            <a:endParaRPr lang="zh-TW" altLang="en-US" b="1" dirty="0">
              <a:solidFill>
                <a:srgbClr val="92D050"/>
              </a:solidFill>
            </a:endParaRPr>
          </a:p>
        </p:txBody>
      </p:sp>
      <p:graphicFrame>
        <p:nvGraphicFramePr>
          <p:cNvPr id="5" name="內容版面配置區 2" descr="SmartArt 圖形預留位置">
            <a:extLst>
              <a:ext uri="{FF2B5EF4-FFF2-40B4-BE49-F238E27FC236}">
                <a16:creationId xmlns:a16="http://schemas.microsoft.com/office/drawing/2014/main" id="{91DB1382-7276-49FA-9632-38D558F457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35493242"/>
              </p:ext>
            </p:extLst>
          </p:nvPr>
        </p:nvGraphicFramePr>
        <p:xfrm>
          <a:off x="811033" y="2286000"/>
          <a:ext cx="10392355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8" descr="A picture containing clock, cellphone&#10;&#10;Description automatically generated">
            <a:extLst>
              <a:ext uri="{FF2B5EF4-FFF2-40B4-BE49-F238E27FC236}">
                <a16:creationId xmlns:a16="http://schemas.microsoft.com/office/drawing/2014/main" id="{89DB14CF-3AEA-4634-87DB-1F10AD234D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4" t="8917" r="19998" b="5732"/>
          <a:stretch/>
        </p:blipFill>
        <p:spPr>
          <a:xfrm>
            <a:off x="1937588" y="2651234"/>
            <a:ext cx="1255222" cy="1064556"/>
          </a:xfrm>
          <a:prstGeom prst="rect">
            <a:avLst/>
          </a:prstGeom>
        </p:spPr>
      </p:pic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1FA133B1-4E2C-4CA1-B47D-C7E0B6C42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5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40174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EC0A63E-065C-446A-B58B-2341388CC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6</a:t>
            </a:fld>
            <a:endParaRPr lang="zh-TW" altLang="en-US" noProof="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0ABBDC-BD96-4A50-ABA1-B0BD4604E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r="1948"/>
          <a:stretch/>
        </p:blipFill>
        <p:spPr>
          <a:xfrm>
            <a:off x="211" y="721453"/>
            <a:ext cx="12176591" cy="530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8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>
                <a:solidFill>
                  <a:srgbClr val="92D050"/>
                </a:solidFill>
              </a:rPr>
              <a:t>Phone Kiosk</a:t>
            </a:r>
            <a:r>
              <a:rPr lang="en-US" altLang="zh-HK" dirty="0"/>
              <a:t/>
            </a:r>
            <a:br>
              <a:rPr lang="en-US" altLang="zh-HK" dirty="0"/>
            </a:br>
            <a:endParaRPr lang="zh-HK" altLang="en-US" dirty="0"/>
          </a:p>
        </p:txBody>
      </p:sp>
      <p:pic>
        <p:nvPicPr>
          <p:cNvPr id="4" name="Picture 8" descr="A picture containing clock, cellphone&#10;&#10;Description automatically generated">
            <a:extLst>
              <a:ext uri="{FF2B5EF4-FFF2-40B4-BE49-F238E27FC236}">
                <a16:creationId xmlns:a16="http://schemas.microsoft.com/office/drawing/2014/main" id="{89DB14CF-3AEA-4634-87DB-1F10AD234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9193"/>
            <a:ext cx="3592514" cy="2020789"/>
          </a:xfrm>
          <a:prstGeom prst="rect">
            <a:avLst/>
          </a:prstGeom>
        </p:spPr>
      </p:pic>
      <p:pic>
        <p:nvPicPr>
          <p:cNvPr id="5" name="Content Placeholder 6" descr="A picture containing photo, different, sitting, parking&#10;&#10;Description automatically generated">
            <a:extLst>
              <a:ext uri="{FF2B5EF4-FFF2-40B4-BE49-F238E27FC236}">
                <a16:creationId xmlns:a16="http://schemas.microsoft.com/office/drawing/2014/main" id="{B33DF129-1A83-4A27-9FC1-930B470C0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5" y="4199932"/>
            <a:ext cx="3204703" cy="1802646"/>
          </a:xfrm>
        </p:spPr>
      </p:pic>
      <p:pic>
        <p:nvPicPr>
          <p:cNvPr id="6" name="Picture 14" descr="A close up of a device&#10;&#10;Description automatically generated">
            <a:extLst>
              <a:ext uri="{FF2B5EF4-FFF2-40B4-BE49-F238E27FC236}">
                <a16:creationId xmlns:a16="http://schemas.microsoft.com/office/drawing/2014/main" id="{2A673474-3FEC-4FDA-9948-7A30083AA1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2163607"/>
            <a:ext cx="3316357" cy="1865451"/>
          </a:xfrm>
          <a:prstGeom prst="rect">
            <a:avLst/>
          </a:prstGeom>
        </p:spPr>
      </p:pic>
      <p:pic>
        <p:nvPicPr>
          <p:cNvPr id="9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00371D94-271F-49E9-A4FC-83B84F591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643" y="4199933"/>
            <a:ext cx="3204703" cy="18026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261" y="2349421"/>
            <a:ext cx="6892533" cy="3482929"/>
          </a:xfrm>
          <a:prstGeom prst="rect">
            <a:avLst/>
          </a:prstGeom>
        </p:spPr>
      </p:pic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9BC01F4-F81B-4D7D-8763-FBA257913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7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0173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2" y="108858"/>
            <a:ext cx="11721739" cy="6467450"/>
          </a:xfrm>
          <a:prstGeom prst="rect">
            <a:avLst/>
          </a:prstGeom>
        </p:spPr>
      </p:pic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442E919-D079-44A1-81E4-D16916DA0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8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9369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4B50781-787D-4708-B086-2FDD9E82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en-US" altLang="zh-TW" noProof="0" smtClean="0"/>
              <a:t>9</a:t>
            </a:fld>
            <a:endParaRPr lang="zh-TW" altLang="en-US" noProof="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744911" y="112976"/>
            <a:ext cx="9012238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整體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187_TF22378848.potx" id="{35EE906A-EDD5-472E-B143-3EAC3EA7BF62}" vid="{597AE59B-CAF2-4F45-90E8-B121C6FDD945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8A2F88-55C5-4ED1-9541-807C6542476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整體設計</Template>
  <TotalTime>0</TotalTime>
  <Words>543</Words>
  <Application>Microsoft Office PowerPoint</Application>
  <PresentationFormat>寬螢幕</PresentationFormat>
  <Paragraphs>125</Paragraphs>
  <Slides>43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50" baseType="lpstr">
      <vt:lpstr>Microsoft JhengHei UI</vt:lpstr>
      <vt:lpstr>微軟正黑體</vt:lpstr>
      <vt:lpstr>Arial</vt:lpstr>
      <vt:lpstr>Tw Cen MT</vt:lpstr>
      <vt:lpstr>Wingdings</vt:lpstr>
      <vt:lpstr>Wingdings 3</vt:lpstr>
      <vt:lpstr>整體</vt:lpstr>
      <vt:lpstr>Smart Prison Systems</vt:lpstr>
      <vt:lpstr>Smart Prison Systems</vt:lpstr>
      <vt:lpstr>Smart Prison Systems</vt:lpstr>
      <vt:lpstr>Smart Prison Systems</vt:lpstr>
      <vt:lpstr>Smart Prison Systems</vt:lpstr>
      <vt:lpstr>PowerPoint 簡報</vt:lpstr>
      <vt:lpstr>Phone Kiosk </vt:lpstr>
      <vt:lpstr>PowerPoint 簡報</vt:lpstr>
      <vt:lpstr>PowerPoint 簡報</vt:lpstr>
      <vt:lpstr>PowerPoint 簡報</vt:lpstr>
      <vt:lpstr>PowerPoint 簡報</vt:lpstr>
      <vt:lpstr>Objectives of  Integrated Intelligent Communication System (IICS) </vt:lpstr>
      <vt:lpstr>Integrated Intelligent Communication System (IICS)</vt:lpstr>
      <vt:lpstr>Voice Biometrics </vt:lpstr>
      <vt:lpstr>Speaker Change Detection  </vt:lpstr>
      <vt:lpstr>Keyword Spotting </vt:lpstr>
      <vt:lpstr>System scope</vt:lpstr>
      <vt:lpstr>PowerPoint 簡報</vt:lpstr>
      <vt:lpstr>Objectives  of  Video Analytic Monitoring System  (VAMS)</vt:lpstr>
      <vt:lpstr>PowerPoint 簡報</vt:lpstr>
      <vt:lpstr>Background and System Architecture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Movement and Location Monitoring System (MLMS) </vt:lpstr>
      <vt:lpstr>PowerPoint 簡報</vt:lpstr>
      <vt:lpstr>PowerPoint 簡報</vt:lpstr>
      <vt:lpstr>PowerPoint 簡報</vt:lpstr>
      <vt:lpstr>AP and UWB online status</vt:lpstr>
      <vt:lpstr>Real-time PIC Allocation Chart</vt:lpstr>
      <vt:lpstr>Real-time Special Observation List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2024-08-20T08:04:14Z</dcterms:created>
  <dcterms:modified xsi:type="dcterms:W3CDTF">2024-11-11T03:27:37Z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